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58" r:id="rId4"/>
    <p:sldId id="259" r:id="rId5"/>
    <p:sldId id="260" r:id="rId6"/>
    <p:sldId id="261" r:id="rId7"/>
    <p:sldId id="262" r:id="rId8"/>
    <p:sldId id="266" r:id="rId9"/>
    <p:sldId id="265" r:id="rId10"/>
  </p:sldIdLst>
  <p:sldSz cx="12192000" cy="6858000"/>
  <p:notesSz cx="6858000" cy="9144000"/>
  <p:embeddedFontLst>
    <p:embeddedFont>
      <p:font typeface="Garamond" panose="02020404030301010803" pitchFamily="18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hC3C62UGEdTK8P+swadCtU1uh4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80A0C7-8087-4313-A80C-4F2AF0C48FD1}" v="4" dt="2024-02-21T18:46:25.9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15" autoAdjust="0"/>
    <p:restoredTop sz="94660"/>
  </p:normalViewPr>
  <p:slideViewPr>
    <p:cSldViewPr snapToGrid="0">
      <p:cViewPr>
        <p:scale>
          <a:sx n="78" d="100"/>
          <a:sy n="78" d="100"/>
        </p:scale>
        <p:origin x="12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lviene Fabiana Oliveira" userId="945d9ebed394caa4" providerId="LiveId" clId="{3780A0C7-8087-4313-A80C-4F2AF0C48FD1}"/>
    <pc:docChg chg="modSld">
      <pc:chgData name="Silviene Fabiana Oliveira" userId="945d9ebed394caa4" providerId="LiveId" clId="{3780A0C7-8087-4313-A80C-4F2AF0C48FD1}" dt="2024-02-21T18:46:25.930" v="40"/>
      <pc:docMkLst>
        <pc:docMk/>
      </pc:docMkLst>
      <pc:sldChg chg="modSp mod">
        <pc:chgData name="Silviene Fabiana Oliveira" userId="945d9ebed394caa4" providerId="LiveId" clId="{3780A0C7-8087-4313-A80C-4F2AF0C48FD1}" dt="2024-02-21T17:53:02.565" v="13" actId="108"/>
        <pc:sldMkLst>
          <pc:docMk/>
          <pc:sldMk cId="0" sldId="256"/>
        </pc:sldMkLst>
        <pc:spChg chg="mod">
          <ac:chgData name="Silviene Fabiana Oliveira" userId="945d9ebed394caa4" providerId="LiveId" clId="{3780A0C7-8087-4313-A80C-4F2AF0C48FD1}" dt="2024-02-21T17:53:02.565" v="13" actId="108"/>
          <ac:spMkLst>
            <pc:docMk/>
            <pc:sldMk cId="0" sldId="256"/>
            <ac:spMk id="84" creationId="{00000000-0000-0000-0000-000000000000}"/>
          </ac:spMkLst>
        </pc:spChg>
      </pc:sldChg>
      <pc:sldChg chg="modSp mod">
        <pc:chgData name="Silviene Fabiana Oliveira" userId="945d9ebed394caa4" providerId="LiveId" clId="{3780A0C7-8087-4313-A80C-4F2AF0C48FD1}" dt="2024-02-21T18:45:43.438" v="35" actId="20577"/>
        <pc:sldMkLst>
          <pc:docMk/>
          <pc:sldMk cId="0" sldId="258"/>
        </pc:sldMkLst>
        <pc:spChg chg="mod">
          <ac:chgData name="Silviene Fabiana Oliveira" userId="945d9ebed394caa4" providerId="LiveId" clId="{3780A0C7-8087-4313-A80C-4F2AF0C48FD1}" dt="2024-02-21T18:45:43.438" v="35" actId="20577"/>
          <ac:spMkLst>
            <pc:docMk/>
            <pc:sldMk cId="0" sldId="258"/>
            <ac:spMk id="2" creationId="{1E4AE408-F1EA-5A9A-4921-A334A170CB3E}"/>
          </ac:spMkLst>
        </pc:spChg>
        <pc:spChg chg="mod">
          <ac:chgData name="Silviene Fabiana Oliveira" userId="945d9ebed394caa4" providerId="LiveId" clId="{3780A0C7-8087-4313-A80C-4F2AF0C48FD1}" dt="2024-02-21T18:39:23.794" v="15" actId="20577"/>
          <ac:spMkLst>
            <pc:docMk/>
            <pc:sldMk cId="0" sldId="258"/>
            <ac:spMk id="6" creationId="{612C8D95-16E0-23BE-6C60-AAF5614CD351}"/>
          </ac:spMkLst>
        </pc:spChg>
        <pc:spChg chg="mod">
          <ac:chgData name="Silviene Fabiana Oliveira" userId="945d9ebed394caa4" providerId="LiveId" clId="{3780A0C7-8087-4313-A80C-4F2AF0C48FD1}" dt="2024-02-21T18:44:37.932" v="27" actId="20577"/>
          <ac:spMkLst>
            <pc:docMk/>
            <pc:sldMk cId="0" sldId="258"/>
            <ac:spMk id="105" creationId="{00000000-0000-0000-0000-000000000000}"/>
          </ac:spMkLst>
        </pc:spChg>
      </pc:sldChg>
      <pc:sldChg chg="modSp mod">
        <pc:chgData name="Silviene Fabiana Oliveira" userId="945d9ebed394caa4" providerId="LiveId" clId="{3780A0C7-8087-4313-A80C-4F2AF0C48FD1}" dt="2024-02-21T18:45:50.725" v="36"/>
        <pc:sldMkLst>
          <pc:docMk/>
          <pc:sldMk cId="0" sldId="259"/>
        </pc:sldMkLst>
        <pc:spChg chg="mod">
          <ac:chgData name="Silviene Fabiana Oliveira" userId="945d9ebed394caa4" providerId="LiveId" clId="{3780A0C7-8087-4313-A80C-4F2AF0C48FD1}" dt="2024-02-21T18:45:50.725" v="36"/>
          <ac:spMkLst>
            <pc:docMk/>
            <pc:sldMk cId="0" sldId="259"/>
            <ac:spMk id="2" creationId="{4C98A62F-6967-D3C6-8BC2-AEE78442609A}"/>
          </ac:spMkLst>
        </pc:spChg>
      </pc:sldChg>
      <pc:sldChg chg="modSp mod">
        <pc:chgData name="Silviene Fabiana Oliveira" userId="945d9ebed394caa4" providerId="LiveId" clId="{3780A0C7-8087-4313-A80C-4F2AF0C48FD1}" dt="2024-02-21T18:45:55.363" v="37"/>
        <pc:sldMkLst>
          <pc:docMk/>
          <pc:sldMk cId="0" sldId="260"/>
        </pc:sldMkLst>
        <pc:spChg chg="mod">
          <ac:chgData name="Silviene Fabiana Oliveira" userId="945d9ebed394caa4" providerId="LiveId" clId="{3780A0C7-8087-4313-A80C-4F2AF0C48FD1}" dt="2024-02-21T18:45:55.363" v="37"/>
          <ac:spMkLst>
            <pc:docMk/>
            <pc:sldMk cId="0" sldId="260"/>
            <ac:spMk id="2" creationId="{CDCFE50F-3671-1FBA-ADA2-226A09434096}"/>
          </ac:spMkLst>
        </pc:spChg>
      </pc:sldChg>
      <pc:sldChg chg="modSp mod">
        <pc:chgData name="Silviene Fabiana Oliveira" userId="945d9ebed394caa4" providerId="LiveId" clId="{3780A0C7-8087-4313-A80C-4F2AF0C48FD1}" dt="2024-02-21T18:46:01.685" v="38"/>
        <pc:sldMkLst>
          <pc:docMk/>
          <pc:sldMk cId="0" sldId="262"/>
        </pc:sldMkLst>
        <pc:spChg chg="mod">
          <ac:chgData name="Silviene Fabiana Oliveira" userId="945d9ebed394caa4" providerId="LiveId" clId="{3780A0C7-8087-4313-A80C-4F2AF0C48FD1}" dt="2024-02-21T18:46:01.685" v="38"/>
          <ac:spMkLst>
            <pc:docMk/>
            <pc:sldMk cId="0" sldId="262"/>
            <ac:spMk id="2" creationId="{15800DFD-E9C9-B0EC-FDAE-7A9B043A9D46}"/>
          </ac:spMkLst>
        </pc:spChg>
      </pc:sldChg>
      <pc:sldChg chg="addSp modSp">
        <pc:chgData name="Silviene Fabiana Oliveira" userId="945d9ebed394caa4" providerId="LiveId" clId="{3780A0C7-8087-4313-A80C-4F2AF0C48FD1}" dt="2024-02-21T18:46:25.930" v="40"/>
        <pc:sldMkLst>
          <pc:docMk/>
          <pc:sldMk cId="2985079061" sldId="265"/>
        </pc:sldMkLst>
        <pc:spChg chg="add mod">
          <ac:chgData name="Silviene Fabiana Oliveira" userId="945d9ebed394caa4" providerId="LiveId" clId="{3780A0C7-8087-4313-A80C-4F2AF0C48FD1}" dt="2024-02-21T18:46:25.930" v="40"/>
          <ac:spMkLst>
            <pc:docMk/>
            <pc:sldMk cId="2985079061" sldId="265"/>
            <ac:spMk id="3" creationId="{F7DFC955-9E78-AD31-6160-BF57BAC4B6B8}"/>
          </ac:spMkLst>
        </pc:spChg>
      </pc:sldChg>
      <pc:sldChg chg="addSp modSp">
        <pc:chgData name="Silviene Fabiana Oliveira" userId="945d9ebed394caa4" providerId="LiveId" clId="{3780A0C7-8087-4313-A80C-4F2AF0C48FD1}" dt="2024-02-21T18:46:23.088" v="39"/>
        <pc:sldMkLst>
          <pc:docMk/>
          <pc:sldMk cId="3391634628" sldId="266"/>
        </pc:sldMkLst>
        <pc:spChg chg="add mod">
          <ac:chgData name="Silviene Fabiana Oliveira" userId="945d9ebed394caa4" providerId="LiveId" clId="{3780A0C7-8087-4313-A80C-4F2AF0C48FD1}" dt="2024-02-21T18:46:23.088" v="39"/>
          <ac:spMkLst>
            <pc:docMk/>
            <pc:sldMk cId="3391634628" sldId="266"/>
            <ac:spMk id="2" creationId="{BC673118-175C-1BB4-BA00-68558CA3713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00a835759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00a835759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title"/>
          </p:nvPr>
        </p:nvSpPr>
        <p:spPr>
          <a:xfrm>
            <a:off x="599764" y="300222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000000"/>
              </a:buClr>
              <a:buSzPts val="3000"/>
            </a:pPr>
            <a:r>
              <a:rPr lang="pt-BR" sz="3000" b="1" i="0" u="none" strike="noStrik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"Aspectos clássicos e moleculares da hereditariedade e expressão gênica" – Encontro 1</a:t>
            </a:r>
            <a:br>
              <a:rPr lang="pt-BR" sz="3000" b="0" dirty="0"/>
            </a:br>
            <a:br>
              <a:rPr lang="pt-BR" sz="3000" b="0" dirty="0"/>
            </a:br>
            <a:r>
              <a:rPr lang="pt-BR" sz="3000" b="1" dirty="0">
                <a:solidFill>
                  <a:srgbClr val="000000"/>
                </a:solidFill>
                <a:latin typeface="Garamond"/>
              </a:rPr>
              <a:t>FIGURAS PARA </a:t>
            </a:r>
            <a:r>
              <a:rPr lang="pt-BR" sz="3000" b="1" dirty="0">
                <a:solidFill>
                  <a:srgbClr val="000000"/>
                </a:solidFill>
                <a:latin typeface="Garamond"/>
                <a:sym typeface="Garamond"/>
              </a:rPr>
              <a:t>ATIVIDADE 2</a:t>
            </a:r>
            <a:br>
              <a:rPr lang="pt-BR" sz="3000" b="1" dirty="0">
                <a:solidFill>
                  <a:srgbClr val="000000"/>
                </a:solidFill>
                <a:latin typeface="Garamond"/>
                <a:sym typeface="Garamond"/>
              </a:rPr>
            </a:br>
            <a:r>
              <a:rPr lang="pt-BR" sz="3000" b="1" i="0" u="none" strike="noStrik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Replicação e condensação do material genético</a:t>
            </a:r>
            <a:br>
              <a:rPr lang="pt-BR" sz="3000" b="1" i="0" u="none" strike="noStrik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pt-BR" sz="3000" b="1" i="0" u="none" strike="noStrik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pt-BR" sz="3000" b="0" dirty="0"/>
            </a:br>
            <a:br>
              <a:rPr lang="pt-BR" sz="3000" dirty="0"/>
            </a:br>
            <a:endParaRPr sz="3000" dirty="0"/>
          </a:p>
        </p:txBody>
      </p:sp>
      <p:pic>
        <p:nvPicPr>
          <p:cNvPr id="85" name="Google Shape;85;p1" descr="Resultado de imagem para profbi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365" y="133546"/>
            <a:ext cx="2619375" cy="13049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9582411" y="5461348"/>
            <a:ext cx="15329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2024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D6905A43-A8F5-16E9-CD0B-5BA8EA851C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495" y="790766"/>
            <a:ext cx="4907766" cy="2280934"/>
          </a:xfrm>
        </p:spPr>
        <p:txBody>
          <a:bodyPr>
            <a:noAutofit/>
          </a:bodyPr>
          <a:lstStyle/>
          <a:p>
            <a:pPr marL="0" algn="just"/>
            <a:r>
              <a:rPr lang="pt-BR" sz="1700" dirty="0"/>
              <a:t>O gene OCA2 está localizado no braço longo do cromossomo 15 humano (15q11.2-q12) e contem 30 éxons. O transcrito de OCA2 é traduzido em uma proteína de 838 aminoácidos. Diferentes alelos desse genes estão relacionados tanto com quadros raros, como o albinismo óculo-cutâneo (OCA*) completo, até a variabilidade geral da cor da pele. </a:t>
            </a:r>
          </a:p>
          <a:p>
            <a:pPr marL="0" algn="just"/>
            <a:r>
              <a:rPr lang="pt-BR" sz="1700" dirty="0"/>
              <a:t>Considere um alelo variante, cuja alteração seja a substituição de uma citosina por uma guanina em um dos éxons de gene que leve a substituição de uma fenilalanina por uma leucina, modificando a proteína (conforme ilustrado ao lado), e ocasione um quadro de albinismo óculo-cutâneo completo quando em homozigose.</a:t>
            </a:r>
          </a:p>
        </p:txBody>
      </p:sp>
      <p:sp>
        <p:nvSpPr>
          <p:cNvPr id="4" name="Google Shape;96;p2">
            <a:extLst>
              <a:ext uri="{FF2B5EF4-FFF2-40B4-BE49-F238E27FC236}">
                <a16:creationId xmlns:a16="http://schemas.microsoft.com/office/drawing/2014/main" id="{C320156B-E9AA-22A3-DEFF-B954C3D4F2D2}"/>
              </a:ext>
            </a:extLst>
          </p:cNvPr>
          <p:cNvSpPr txBox="1"/>
          <p:nvPr/>
        </p:nvSpPr>
        <p:spPr>
          <a:xfrm>
            <a:off x="4433813" y="275724"/>
            <a:ext cx="35942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Encontro 1 – Figuras atividade 2</a:t>
            </a:r>
            <a:endParaRPr dirty="0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FAB0F1D5-2465-1CD7-557E-F2DE0CCCC58A}"/>
              </a:ext>
            </a:extLst>
          </p:cNvPr>
          <p:cNvGrpSpPr/>
          <p:nvPr/>
        </p:nvGrpSpPr>
        <p:grpSpPr>
          <a:xfrm>
            <a:off x="6230961" y="1203283"/>
            <a:ext cx="4715436" cy="3927528"/>
            <a:chOff x="4701845" y="125506"/>
            <a:chExt cx="6066687" cy="4828826"/>
          </a:xfrm>
        </p:grpSpPr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C46D7539-444F-689F-45B7-544842D56FB6}"/>
                </a:ext>
              </a:extLst>
            </p:cNvPr>
            <p:cNvCxnSpPr/>
            <p:nvPr/>
          </p:nvCxnSpPr>
          <p:spPr>
            <a:xfrm>
              <a:off x="4724401" y="596514"/>
              <a:ext cx="0" cy="1327355"/>
            </a:xfrm>
            <a:prstGeom prst="line">
              <a:avLst/>
            </a:prstGeom>
            <a:ln w="539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7">
              <a:extLst>
                <a:ext uri="{FF2B5EF4-FFF2-40B4-BE49-F238E27FC236}">
                  <a16:creationId xmlns:a16="http://schemas.microsoft.com/office/drawing/2014/main" id="{4C2F9599-5D6E-89A4-F822-4DCE1E0830C7}"/>
                </a:ext>
              </a:extLst>
            </p:cNvPr>
            <p:cNvCxnSpPr/>
            <p:nvPr/>
          </p:nvCxnSpPr>
          <p:spPr>
            <a:xfrm>
              <a:off x="5555707" y="596514"/>
              <a:ext cx="0" cy="1327355"/>
            </a:xfrm>
            <a:prstGeom prst="line">
              <a:avLst/>
            </a:prstGeom>
            <a:ln w="539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57B8390A-8D02-E29E-269B-CBFBD312EE5C}"/>
                </a:ext>
              </a:extLst>
            </p:cNvPr>
            <p:cNvSpPr txBox="1"/>
            <p:nvPr/>
          </p:nvSpPr>
          <p:spPr>
            <a:xfrm rot="5400000">
              <a:off x="4110760" y="1387760"/>
              <a:ext cx="2106118" cy="831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.....AAG.....</a:t>
              </a:r>
            </a:p>
            <a:p>
              <a:endParaRPr lang="pt-BR" sz="1200" dirty="0"/>
            </a:p>
            <a:p>
              <a:r>
                <a:rPr lang="pt-BR" sz="1200" dirty="0"/>
                <a:t>.....TTC.....</a:t>
              </a:r>
            </a:p>
          </p:txBody>
        </p: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85EC3C25-FB17-97B4-C109-8F799B5C587F}"/>
                </a:ext>
              </a:extLst>
            </p:cNvPr>
            <p:cNvGrpSpPr/>
            <p:nvPr/>
          </p:nvGrpSpPr>
          <p:grpSpPr>
            <a:xfrm>
              <a:off x="4701845" y="2694255"/>
              <a:ext cx="855189" cy="2260076"/>
              <a:chOff x="7664824" y="981996"/>
              <a:chExt cx="855189" cy="2260076"/>
            </a:xfrm>
          </p:grpSpPr>
          <p:grpSp>
            <p:nvGrpSpPr>
              <p:cNvPr id="42" name="Agrupar 41">
                <a:extLst>
                  <a:ext uri="{FF2B5EF4-FFF2-40B4-BE49-F238E27FC236}">
                    <a16:creationId xmlns:a16="http://schemas.microsoft.com/office/drawing/2014/main" id="{E3D349C5-87A1-3C78-0A6F-81FA6624AB25}"/>
                  </a:ext>
                </a:extLst>
              </p:cNvPr>
              <p:cNvGrpSpPr/>
              <p:nvPr/>
            </p:nvGrpSpPr>
            <p:grpSpPr>
              <a:xfrm>
                <a:off x="7664824" y="981996"/>
                <a:ext cx="831306" cy="1327355"/>
                <a:chOff x="7664824" y="981996"/>
                <a:chExt cx="831306" cy="1327355"/>
              </a:xfrm>
            </p:grpSpPr>
            <p:cxnSp>
              <p:nvCxnSpPr>
                <p:cNvPr id="44" name="Conector reto 43">
                  <a:extLst>
                    <a:ext uri="{FF2B5EF4-FFF2-40B4-BE49-F238E27FC236}">
                      <a16:creationId xmlns:a16="http://schemas.microsoft.com/office/drawing/2014/main" id="{863E958A-AFC7-DC4D-05C2-D5E18D1650C8}"/>
                    </a:ext>
                  </a:extLst>
                </p:cNvPr>
                <p:cNvCxnSpPr/>
                <p:nvPr/>
              </p:nvCxnSpPr>
              <p:spPr>
                <a:xfrm>
                  <a:off x="7664824" y="981996"/>
                  <a:ext cx="0" cy="1327355"/>
                </a:xfrm>
                <a:prstGeom prst="line">
                  <a:avLst/>
                </a:prstGeom>
                <a:ln w="539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onector reto 44">
                  <a:extLst>
                    <a:ext uri="{FF2B5EF4-FFF2-40B4-BE49-F238E27FC236}">
                      <a16:creationId xmlns:a16="http://schemas.microsoft.com/office/drawing/2014/main" id="{20A6D965-B634-A169-104A-6DA2B4DB38AF}"/>
                    </a:ext>
                  </a:extLst>
                </p:cNvPr>
                <p:cNvCxnSpPr/>
                <p:nvPr/>
              </p:nvCxnSpPr>
              <p:spPr>
                <a:xfrm>
                  <a:off x="8496130" y="981996"/>
                  <a:ext cx="0" cy="1327355"/>
                </a:xfrm>
                <a:prstGeom prst="line">
                  <a:avLst/>
                </a:prstGeom>
                <a:ln w="539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D187ADFE-5C80-5591-827C-0CE4FC689A16}"/>
                  </a:ext>
                </a:extLst>
              </p:cNvPr>
              <p:cNvSpPr txBox="1"/>
              <p:nvPr/>
            </p:nvSpPr>
            <p:spPr>
              <a:xfrm rot="5400000">
                <a:off x="7051183" y="1773241"/>
                <a:ext cx="2106118" cy="831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dirty="0"/>
                  <a:t>.....AAC.....</a:t>
                </a:r>
              </a:p>
              <a:p>
                <a:endParaRPr lang="pt-BR" sz="1200" dirty="0"/>
              </a:p>
              <a:p>
                <a:r>
                  <a:rPr lang="pt-BR" sz="1200" dirty="0"/>
                  <a:t>.....TTG.....</a:t>
                </a:r>
              </a:p>
            </p:txBody>
          </p:sp>
        </p:grpSp>
        <p:cxnSp>
          <p:nvCxnSpPr>
            <p:cNvPr id="11" name="Conector de Seta Reta 10">
              <a:extLst>
                <a:ext uri="{FF2B5EF4-FFF2-40B4-BE49-F238E27FC236}">
                  <a16:creationId xmlns:a16="http://schemas.microsoft.com/office/drawing/2014/main" id="{E56B2F6A-9AC3-0591-13B9-AD2D6623A4BC}"/>
                </a:ext>
              </a:extLst>
            </p:cNvPr>
            <p:cNvCxnSpPr/>
            <p:nvPr/>
          </p:nvCxnSpPr>
          <p:spPr>
            <a:xfrm>
              <a:off x="5880847" y="1272988"/>
              <a:ext cx="690282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de Seta Reta 11">
              <a:extLst>
                <a:ext uri="{FF2B5EF4-FFF2-40B4-BE49-F238E27FC236}">
                  <a16:creationId xmlns:a16="http://schemas.microsoft.com/office/drawing/2014/main" id="{882D21EE-066E-2697-ED30-E69AAA951EC3}"/>
                </a:ext>
              </a:extLst>
            </p:cNvPr>
            <p:cNvCxnSpPr/>
            <p:nvPr/>
          </p:nvCxnSpPr>
          <p:spPr>
            <a:xfrm>
              <a:off x="5880847" y="3334870"/>
              <a:ext cx="690282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>
              <a:extLst>
                <a:ext uri="{FF2B5EF4-FFF2-40B4-BE49-F238E27FC236}">
                  <a16:creationId xmlns:a16="http://schemas.microsoft.com/office/drawing/2014/main" id="{197488BD-C4FC-74D4-8061-60DB203D03EB}"/>
                </a:ext>
              </a:extLst>
            </p:cNvPr>
            <p:cNvCxnSpPr/>
            <p:nvPr/>
          </p:nvCxnSpPr>
          <p:spPr>
            <a:xfrm>
              <a:off x="7028330" y="596514"/>
              <a:ext cx="0" cy="1327355"/>
            </a:xfrm>
            <a:prstGeom prst="line">
              <a:avLst/>
            </a:prstGeom>
            <a:ln w="539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6EB3503F-53FE-F443-1464-00F9AF3F52F1}"/>
                </a:ext>
              </a:extLst>
            </p:cNvPr>
            <p:cNvSpPr txBox="1"/>
            <p:nvPr/>
          </p:nvSpPr>
          <p:spPr>
            <a:xfrm rot="5400000">
              <a:off x="6414689" y="1506553"/>
              <a:ext cx="2106118" cy="593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t-BR" sz="1200" dirty="0"/>
            </a:p>
            <a:p>
              <a:r>
                <a:rPr lang="pt-BR" sz="1200" dirty="0"/>
                <a:t>.....AAG.....</a:t>
              </a: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56816CE2-8F7E-EE7D-4D4F-5858FC31AC1D}"/>
                </a:ext>
              </a:extLst>
            </p:cNvPr>
            <p:cNvSpPr txBox="1"/>
            <p:nvPr/>
          </p:nvSpPr>
          <p:spPr>
            <a:xfrm>
              <a:off x="4724401" y="125506"/>
              <a:ext cx="808749" cy="340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/>
                <a:t>Gene</a:t>
              </a: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F1C02CE6-AB22-59A8-BCE8-EF770BFA49CD}"/>
                </a:ext>
              </a:extLst>
            </p:cNvPr>
            <p:cNvSpPr txBox="1"/>
            <p:nvPr/>
          </p:nvSpPr>
          <p:spPr>
            <a:xfrm>
              <a:off x="6556758" y="125506"/>
              <a:ext cx="963554" cy="340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/>
                <a:t>RNAm</a:t>
              </a: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A5EBCA08-2B92-50AA-3D70-5CB25FDE093F}"/>
                </a:ext>
              </a:extLst>
            </p:cNvPr>
            <p:cNvSpPr txBox="1"/>
            <p:nvPr/>
          </p:nvSpPr>
          <p:spPr>
            <a:xfrm>
              <a:off x="9036423" y="136892"/>
              <a:ext cx="1344705" cy="340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/>
                <a:t>proteína</a:t>
              </a:r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71FCFF64-5F01-8789-C293-4EEB13F73F36}"/>
                </a:ext>
              </a:extLst>
            </p:cNvPr>
            <p:cNvSpPr txBox="1"/>
            <p:nvPr/>
          </p:nvSpPr>
          <p:spPr>
            <a:xfrm>
              <a:off x="5530763" y="699248"/>
              <a:ext cx="1344705" cy="340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/>
                <a:t>transcrição</a:t>
              </a:r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B4E2756E-6AA8-E0BF-8C1B-2997E9215F44}"/>
                </a:ext>
              </a:extLst>
            </p:cNvPr>
            <p:cNvSpPr txBox="1"/>
            <p:nvPr/>
          </p:nvSpPr>
          <p:spPr>
            <a:xfrm>
              <a:off x="5553635" y="2866002"/>
              <a:ext cx="1344705" cy="340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/>
                <a:t>transcrição</a:t>
              </a:r>
            </a:p>
          </p:txBody>
        </p:sp>
        <p:cxnSp>
          <p:nvCxnSpPr>
            <p:cNvPr id="20" name="Conector reto 19">
              <a:extLst>
                <a:ext uri="{FF2B5EF4-FFF2-40B4-BE49-F238E27FC236}">
                  <a16:creationId xmlns:a16="http://schemas.microsoft.com/office/drawing/2014/main" id="{A6DE7118-1F88-F751-3AC7-069571F6C936}"/>
                </a:ext>
              </a:extLst>
            </p:cNvPr>
            <p:cNvCxnSpPr/>
            <p:nvPr/>
          </p:nvCxnSpPr>
          <p:spPr>
            <a:xfrm>
              <a:off x="6983217" y="2694255"/>
              <a:ext cx="0" cy="1327355"/>
            </a:xfrm>
            <a:prstGeom prst="line">
              <a:avLst/>
            </a:prstGeom>
            <a:ln w="539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9AD02523-CFC0-036E-CE35-47806008DCFB}"/>
                </a:ext>
              </a:extLst>
            </p:cNvPr>
            <p:cNvSpPr txBox="1"/>
            <p:nvPr/>
          </p:nvSpPr>
          <p:spPr>
            <a:xfrm rot="5400000">
              <a:off x="6369575" y="3604293"/>
              <a:ext cx="2106118" cy="593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t-BR" sz="1200" dirty="0"/>
            </a:p>
            <a:p>
              <a:r>
                <a:rPr lang="pt-BR" sz="1200" dirty="0"/>
                <a:t>.....AAC.....</a:t>
              </a:r>
            </a:p>
          </p:txBody>
        </p:sp>
        <p:cxnSp>
          <p:nvCxnSpPr>
            <p:cNvPr id="22" name="Conector de Seta Reta 21">
              <a:extLst>
                <a:ext uri="{FF2B5EF4-FFF2-40B4-BE49-F238E27FC236}">
                  <a16:creationId xmlns:a16="http://schemas.microsoft.com/office/drawing/2014/main" id="{DE0EBC75-C36A-21E2-628F-C1F7AB497227}"/>
                </a:ext>
              </a:extLst>
            </p:cNvPr>
            <p:cNvCxnSpPr/>
            <p:nvPr/>
          </p:nvCxnSpPr>
          <p:spPr>
            <a:xfrm>
              <a:off x="8203313" y="1320091"/>
              <a:ext cx="690282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de Seta Reta 22">
              <a:extLst>
                <a:ext uri="{FF2B5EF4-FFF2-40B4-BE49-F238E27FC236}">
                  <a16:creationId xmlns:a16="http://schemas.microsoft.com/office/drawing/2014/main" id="{02D1DB98-33F3-03CA-4609-B9028EA0EC73}"/>
                </a:ext>
              </a:extLst>
            </p:cNvPr>
            <p:cNvCxnSpPr/>
            <p:nvPr/>
          </p:nvCxnSpPr>
          <p:spPr>
            <a:xfrm>
              <a:off x="8203313" y="3381973"/>
              <a:ext cx="690282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C5ED9D4A-EC3D-04A7-4DC8-514D031CCBDA}"/>
                </a:ext>
              </a:extLst>
            </p:cNvPr>
            <p:cNvSpPr txBox="1"/>
            <p:nvPr/>
          </p:nvSpPr>
          <p:spPr>
            <a:xfrm>
              <a:off x="7853229" y="746350"/>
              <a:ext cx="1344705" cy="340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/>
                <a:t>tradução</a:t>
              </a:r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8F57EA46-02E5-A303-628B-8A887506858E}"/>
                </a:ext>
              </a:extLst>
            </p:cNvPr>
            <p:cNvSpPr txBox="1"/>
            <p:nvPr/>
          </p:nvSpPr>
          <p:spPr>
            <a:xfrm>
              <a:off x="7876101" y="2913105"/>
              <a:ext cx="1344705" cy="340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/>
                <a:t>tradução</a:t>
              </a:r>
            </a:p>
          </p:txBody>
        </p:sp>
        <p:grpSp>
          <p:nvGrpSpPr>
            <p:cNvPr id="26" name="Agrupar 25">
              <a:extLst>
                <a:ext uri="{FF2B5EF4-FFF2-40B4-BE49-F238E27FC236}">
                  <a16:creationId xmlns:a16="http://schemas.microsoft.com/office/drawing/2014/main" id="{059AC5C6-F5A0-48BF-C488-3DEE247A5BAA}"/>
                </a:ext>
              </a:extLst>
            </p:cNvPr>
            <p:cNvGrpSpPr/>
            <p:nvPr/>
          </p:nvGrpSpPr>
          <p:grpSpPr>
            <a:xfrm>
              <a:off x="9538447" y="672353"/>
              <a:ext cx="1129553" cy="1222332"/>
              <a:chOff x="9538447" y="672353"/>
              <a:chExt cx="1129553" cy="1222332"/>
            </a:xfrm>
          </p:grpSpPr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id="{3743B5D1-121B-FF11-D46C-25D5EA984580}"/>
                  </a:ext>
                </a:extLst>
              </p:cNvPr>
              <p:cNvSpPr/>
              <p:nvPr/>
            </p:nvSpPr>
            <p:spPr>
              <a:xfrm>
                <a:off x="9538447" y="672353"/>
                <a:ext cx="1129553" cy="1147621"/>
              </a:xfrm>
              <a:custGeom>
                <a:avLst/>
                <a:gdLst>
                  <a:gd name="connsiteX0" fmla="*/ 0 w 1129553"/>
                  <a:gd name="connsiteY0" fmla="*/ 0 h 1147621"/>
                  <a:gd name="connsiteX1" fmla="*/ 259977 w 1129553"/>
                  <a:gd name="connsiteY1" fmla="*/ 107576 h 1147621"/>
                  <a:gd name="connsiteX2" fmla="*/ 322729 w 1129553"/>
                  <a:gd name="connsiteY2" fmla="*/ 170329 h 1147621"/>
                  <a:gd name="connsiteX3" fmla="*/ 367553 w 1129553"/>
                  <a:gd name="connsiteY3" fmla="*/ 251012 h 1147621"/>
                  <a:gd name="connsiteX4" fmla="*/ 394447 w 1129553"/>
                  <a:gd name="connsiteY4" fmla="*/ 403412 h 1147621"/>
                  <a:gd name="connsiteX5" fmla="*/ 439271 w 1129553"/>
                  <a:gd name="connsiteY5" fmla="*/ 797859 h 1147621"/>
                  <a:gd name="connsiteX6" fmla="*/ 466165 w 1129553"/>
                  <a:gd name="connsiteY6" fmla="*/ 869576 h 1147621"/>
                  <a:gd name="connsiteX7" fmla="*/ 510988 w 1129553"/>
                  <a:gd name="connsiteY7" fmla="*/ 923365 h 1147621"/>
                  <a:gd name="connsiteX8" fmla="*/ 555812 w 1129553"/>
                  <a:gd name="connsiteY8" fmla="*/ 986118 h 1147621"/>
                  <a:gd name="connsiteX9" fmla="*/ 591671 w 1129553"/>
                  <a:gd name="connsiteY9" fmla="*/ 1030941 h 1147621"/>
                  <a:gd name="connsiteX10" fmla="*/ 851647 w 1129553"/>
                  <a:gd name="connsiteY10" fmla="*/ 1111623 h 1147621"/>
                  <a:gd name="connsiteX11" fmla="*/ 995082 w 1129553"/>
                  <a:gd name="connsiteY11" fmla="*/ 1138518 h 1147621"/>
                  <a:gd name="connsiteX12" fmla="*/ 1129553 w 1129553"/>
                  <a:gd name="connsiteY12" fmla="*/ 1147482 h 1147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29553" h="1147621">
                    <a:moveTo>
                      <a:pt x="0" y="0"/>
                    </a:moveTo>
                    <a:cubicBezTo>
                      <a:pt x="93028" y="31009"/>
                      <a:pt x="162793" y="52505"/>
                      <a:pt x="259977" y="107576"/>
                    </a:cubicBezTo>
                    <a:cubicBezTo>
                      <a:pt x="285714" y="122160"/>
                      <a:pt x="304980" y="146663"/>
                      <a:pt x="322729" y="170329"/>
                    </a:cubicBezTo>
                    <a:cubicBezTo>
                      <a:pt x="341189" y="194942"/>
                      <a:pt x="352612" y="224118"/>
                      <a:pt x="367553" y="251012"/>
                    </a:cubicBezTo>
                    <a:cubicBezTo>
                      <a:pt x="383890" y="324531"/>
                      <a:pt x="388027" y="331187"/>
                      <a:pt x="394447" y="403412"/>
                    </a:cubicBezTo>
                    <a:cubicBezTo>
                      <a:pt x="411905" y="599816"/>
                      <a:pt x="393061" y="659232"/>
                      <a:pt x="439271" y="797859"/>
                    </a:cubicBezTo>
                    <a:cubicBezTo>
                      <a:pt x="447345" y="822080"/>
                      <a:pt x="453498" y="847409"/>
                      <a:pt x="466165" y="869576"/>
                    </a:cubicBezTo>
                    <a:cubicBezTo>
                      <a:pt x="477744" y="889840"/>
                      <a:pt x="496758" y="904866"/>
                      <a:pt x="510988" y="923365"/>
                    </a:cubicBezTo>
                    <a:cubicBezTo>
                      <a:pt x="526661" y="943740"/>
                      <a:pt x="540388" y="965553"/>
                      <a:pt x="555812" y="986118"/>
                    </a:cubicBezTo>
                    <a:cubicBezTo>
                      <a:pt x="567292" y="1001425"/>
                      <a:pt x="575493" y="1020724"/>
                      <a:pt x="591671" y="1030941"/>
                    </a:cubicBezTo>
                    <a:cubicBezTo>
                      <a:pt x="713615" y="1107958"/>
                      <a:pt x="720594" y="1089781"/>
                      <a:pt x="851647" y="1111623"/>
                    </a:cubicBezTo>
                    <a:cubicBezTo>
                      <a:pt x="899630" y="1119620"/>
                      <a:pt x="947048" y="1130833"/>
                      <a:pt x="995082" y="1138518"/>
                    </a:cubicBezTo>
                    <a:cubicBezTo>
                      <a:pt x="1063480" y="1149462"/>
                      <a:pt x="1068652" y="1147482"/>
                      <a:pt x="1129553" y="1147482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sp>
            <p:nvSpPr>
              <p:cNvPr id="36" name="Elipse 35">
                <a:extLst>
                  <a:ext uri="{FF2B5EF4-FFF2-40B4-BE49-F238E27FC236}">
                    <a16:creationId xmlns:a16="http://schemas.microsoft.com/office/drawing/2014/main" id="{5A147DCE-3CCD-400E-3315-7B00F7443923}"/>
                  </a:ext>
                </a:extLst>
              </p:cNvPr>
              <p:cNvSpPr/>
              <p:nvPr/>
            </p:nvSpPr>
            <p:spPr>
              <a:xfrm>
                <a:off x="9879105" y="1007024"/>
                <a:ext cx="125797" cy="149423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sp>
            <p:nvSpPr>
              <p:cNvPr id="37" name="Elipse 36">
                <a:extLst>
                  <a:ext uri="{FF2B5EF4-FFF2-40B4-BE49-F238E27FC236}">
                    <a16:creationId xmlns:a16="http://schemas.microsoft.com/office/drawing/2014/main" id="{CBD0D940-6F69-9415-A2E2-F5479C931C39}"/>
                  </a:ext>
                </a:extLst>
              </p:cNvPr>
              <p:cNvSpPr/>
              <p:nvPr/>
            </p:nvSpPr>
            <p:spPr>
              <a:xfrm>
                <a:off x="9914960" y="1213214"/>
                <a:ext cx="125797" cy="149423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sp>
            <p:nvSpPr>
              <p:cNvPr id="38" name="Elipse 37">
                <a:extLst>
                  <a:ext uri="{FF2B5EF4-FFF2-40B4-BE49-F238E27FC236}">
                    <a16:creationId xmlns:a16="http://schemas.microsoft.com/office/drawing/2014/main" id="{19A469D3-E179-A0C7-FBBE-879678CBB705}"/>
                  </a:ext>
                </a:extLst>
              </p:cNvPr>
              <p:cNvSpPr/>
              <p:nvPr/>
            </p:nvSpPr>
            <p:spPr>
              <a:xfrm>
                <a:off x="9797958" y="755877"/>
                <a:ext cx="125797" cy="149423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sp>
            <p:nvSpPr>
              <p:cNvPr id="39" name="Elipse 38">
                <a:extLst>
                  <a:ext uri="{FF2B5EF4-FFF2-40B4-BE49-F238E27FC236}">
                    <a16:creationId xmlns:a16="http://schemas.microsoft.com/office/drawing/2014/main" id="{E98A9054-C834-52A7-3720-986A569A8FB2}"/>
                  </a:ext>
                </a:extLst>
              </p:cNvPr>
              <p:cNvSpPr/>
              <p:nvPr/>
            </p:nvSpPr>
            <p:spPr>
              <a:xfrm>
                <a:off x="9959637" y="1491118"/>
                <a:ext cx="125797" cy="149423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sp>
            <p:nvSpPr>
              <p:cNvPr id="40" name="Elipse 39">
                <a:extLst>
                  <a:ext uri="{FF2B5EF4-FFF2-40B4-BE49-F238E27FC236}">
                    <a16:creationId xmlns:a16="http://schemas.microsoft.com/office/drawing/2014/main" id="{5E937A9E-BC6D-3B2D-E1FC-E8906B99454D}"/>
                  </a:ext>
                </a:extLst>
              </p:cNvPr>
              <p:cNvSpPr/>
              <p:nvPr/>
            </p:nvSpPr>
            <p:spPr>
              <a:xfrm>
                <a:off x="10140858" y="1676523"/>
                <a:ext cx="125797" cy="149423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sp>
            <p:nvSpPr>
              <p:cNvPr id="41" name="Elipse 40">
                <a:extLst>
                  <a:ext uri="{FF2B5EF4-FFF2-40B4-BE49-F238E27FC236}">
                    <a16:creationId xmlns:a16="http://schemas.microsoft.com/office/drawing/2014/main" id="{38B7F4F7-58B5-8E87-7980-B00E6DE9B4F3}"/>
                  </a:ext>
                </a:extLst>
              </p:cNvPr>
              <p:cNvSpPr/>
              <p:nvPr/>
            </p:nvSpPr>
            <p:spPr>
              <a:xfrm>
                <a:off x="10400979" y="1745262"/>
                <a:ext cx="125797" cy="149423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</p:grpSp>
        <p:grpSp>
          <p:nvGrpSpPr>
            <p:cNvPr id="27" name="Agrupar 26">
              <a:extLst>
                <a:ext uri="{FF2B5EF4-FFF2-40B4-BE49-F238E27FC236}">
                  <a16:creationId xmlns:a16="http://schemas.microsoft.com/office/drawing/2014/main" id="{E112DEC5-7E2D-B5B3-CBB3-FB6188738087}"/>
                </a:ext>
              </a:extLst>
            </p:cNvPr>
            <p:cNvGrpSpPr/>
            <p:nvPr/>
          </p:nvGrpSpPr>
          <p:grpSpPr>
            <a:xfrm>
              <a:off x="9638979" y="2455827"/>
              <a:ext cx="1129553" cy="1222332"/>
              <a:chOff x="9538447" y="672353"/>
              <a:chExt cx="1129553" cy="1222332"/>
            </a:xfrm>
          </p:grpSpPr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0D7099FF-CA09-07A2-8067-185553E00988}"/>
                  </a:ext>
                </a:extLst>
              </p:cNvPr>
              <p:cNvSpPr/>
              <p:nvPr/>
            </p:nvSpPr>
            <p:spPr>
              <a:xfrm>
                <a:off x="9538447" y="672353"/>
                <a:ext cx="1129553" cy="1147621"/>
              </a:xfrm>
              <a:custGeom>
                <a:avLst/>
                <a:gdLst>
                  <a:gd name="connsiteX0" fmla="*/ 0 w 1129553"/>
                  <a:gd name="connsiteY0" fmla="*/ 0 h 1147621"/>
                  <a:gd name="connsiteX1" fmla="*/ 259977 w 1129553"/>
                  <a:gd name="connsiteY1" fmla="*/ 107576 h 1147621"/>
                  <a:gd name="connsiteX2" fmla="*/ 322729 w 1129553"/>
                  <a:gd name="connsiteY2" fmla="*/ 170329 h 1147621"/>
                  <a:gd name="connsiteX3" fmla="*/ 367553 w 1129553"/>
                  <a:gd name="connsiteY3" fmla="*/ 251012 h 1147621"/>
                  <a:gd name="connsiteX4" fmla="*/ 394447 w 1129553"/>
                  <a:gd name="connsiteY4" fmla="*/ 403412 h 1147621"/>
                  <a:gd name="connsiteX5" fmla="*/ 439271 w 1129553"/>
                  <a:gd name="connsiteY5" fmla="*/ 797859 h 1147621"/>
                  <a:gd name="connsiteX6" fmla="*/ 466165 w 1129553"/>
                  <a:gd name="connsiteY6" fmla="*/ 869576 h 1147621"/>
                  <a:gd name="connsiteX7" fmla="*/ 510988 w 1129553"/>
                  <a:gd name="connsiteY7" fmla="*/ 923365 h 1147621"/>
                  <a:gd name="connsiteX8" fmla="*/ 555812 w 1129553"/>
                  <a:gd name="connsiteY8" fmla="*/ 986118 h 1147621"/>
                  <a:gd name="connsiteX9" fmla="*/ 591671 w 1129553"/>
                  <a:gd name="connsiteY9" fmla="*/ 1030941 h 1147621"/>
                  <a:gd name="connsiteX10" fmla="*/ 851647 w 1129553"/>
                  <a:gd name="connsiteY10" fmla="*/ 1111623 h 1147621"/>
                  <a:gd name="connsiteX11" fmla="*/ 995082 w 1129553"/>
                  <a:gd name="connsiteY11" fmla="*/ 1138518 h 1147621"/>
                  <a:gd name="connsiteX12" fmla="*/ 1129553 w 1129553"/>
                  <a:gd name="connsiteY12" fmla="*/ 1147482 h 1147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29553" h="1147621">
                    <a:moveTo>
                      <a:pt x="0" y="0"/>
                    </a:moveTo>
                    <a:cubicBezTo>
                      <a:pt x="93028" y="31009"/>
                      <a:pt x="162793" y="52505"/>
                      <a:pt x="259977" y="107576"/>
                    </a:cubicBezTo>
                    <a:cubicBezTo>
                      <a:pt x="285714" y="122160"/>
                      <a:pt x="304980" y="146663"/>
                      <a:pt x="322729" y="170329"/>
                    </a:cubicBezTo>
                    <a:cubicBezTo>
                      <a:pt x="341189" y="194942"/>
                      <a:pt x="352612" y="224118"/>
                      <a:pt x="367553" y="251012"/>
                    </a:cubicBezTo>
                    <a:cubicBezTo>
                      <a:pt x="383890" y="324531"/>
                      <a:pt x="388027" y="331187"/>
                      <a:pt x="394447" y="403412"/>
                    </a:cubicBezTo>
                    <a:cubicBezTo>
                      <a:pt x="411905" y="599816"/>
                      <a:pt x="393061" y="659232"/>
                      <a:pt x="439271" y="797859"/>
                    </a:cubicBezTo>
                    <a:cubicBezTo>
                      <a:pt x="447345" y="822080"/>
                      <a:pt x="453498" y="847409"/>
                      <a:pt x="466165" y="869576"/>
                    </a:cubicBezTo>
                    <a:cubicBezTo>
                      <a:pt x="477744" y="889840"/>
                      <a:pt x="496758" y="904866"/>
                      <a:pt x="510988" y="923365"/>
                    </a:cubicBezTo>
                    <a:cubicBezTo>
                      <a:pt x="526661" y="943740"/>
                      <a:pt x="540388" y="965553"/>
                      <a:pt x="555812" y="986118"/>
                    </a:cubicBezTo>
                    <a:cubicBezTo>
                      <a:pt x="567292" y="1001425"/>
                      <a:pt x="575493" y="1020724"/>
                      <a:pt x="591671" y="1030941"/>
                    </a:cubicBezTo>
                    <a:cubicBezTo>
                      <a:pt x="713615" y="1107958"/>
                      <a:pt x="720594" y="1089781"/>
                      <a:pt x="851647" y="1111623"/>
                    </a:cubicBezTo>
                    <a:cubicBezTo>
                      <a:pt x="899630" y="1119620"/>
                      <a:pt x="947048" y="1130833"/>
                      <a:pt x="995082" y="1138518"/>
                    </a:cubicBezTo>
                    <a:cubicBezTo>
                      <a:pt x="1063480" y="1149462"/>
                      <a:pt x="1068652" y="1147482"/>
                      <a:pt x="1129553" y="1147482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sp>
            <p:nvSpPr>
              <p:cNvPr id="29" name="Elipse 28">
                <a:extLst>
                  <a:ext uri="{FF2B5EF4-FFF2-40B4-BE49-F238E27FC236}">
                    <a16:creationId xmlns:a16="http://schemas.microsoft.com/office/drawing/2014/main" id="{90970B80-B72F-3050-3817-C475C178DB86}"/>
                  </a:ext>
                </a:extLst>
              </p:cNvPr>
              <p:cNvSpPr/>
              <p:nvPr/>
            </p:nvSpPr>
            <p:spPr>
              <a:xfrm>
                <a:off x="9879105" y="1007024"/>
                <a:ext cx="125797" cy="149423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sp>
            <p:nvSpPr>
              <p:cNvPr id="30" name="Elipse 29">
                <a:extLst>
                  <a:ext uri="{FF2B5EF4-FFF2-40B4-BE49-F238E27FC236}">
                    <a16:creationId xmlns:a16="http://schemas.microsoft.com/office/drawing/2014/main" id="{76360E5B-5DB0-1829-D6FB-C17B334C130B}"/>
                  </a:ext>
                </a:extLst>
              </p:cNvPr>
              <p:cNvSpPr/>
              <p:nvPr/>
            </p:nvSpPr>
            <p:spPr>
              <a:xfrm>
                <a:off x="9914960" y="1213214"/>
                <a:ext cx="125797" cy="149423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sp>
            <p:nvSpPr>
              <p:cNvPr id="31" name="Elipse 30">
                <a:extLst>
                  <a:ext uri="{FF2B5EF4-FFF2-40B4-BE49-F238E27FC236}">
                    <a16:creationId xmlns:a16="http://schemas.microsoft.com/office/drawing/2014/main" id="{D847B26E-8C50-D5D9-8DAD-75F66D0A4F0E}"/>
                  </a:ext>
                </a:extLst>
              </p:cNvPr>
              <p:cNvSpPr/>
              <p:nvPr/>
            </p:nvSpPr>
            <p:spPr>
              <a:xfrm>
                <a:off x="9797958" y="755877"/>
                <a:ext cx="125797" cy="149423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sp>
            <p:nvSpPr>
              <p:cNvPr id="32" name="Elipse 31">
                <a:extLst>
                  <a:ext uri="{FF2B5EF4-FFF2-40B4-BE49-F238E27FC236}">
                    <a16:creationId xmlns:a16="http://schemas.microsoft.com/office/drawing/2014/main" id="{3AC135EB-B648-D638-212E-09BDC41372D4}"/>
                  </a:ext>
                </a:extLst>
              </p:cNvPr>
              <p:cNvSpPr/>
              <p:nvPr/>
            </p:nvSpPr>
            <p:spPr>
              <a:xfrm>
                <a:off x="9959637" y="1491118"/>
                <a:ext cx="125797" cy="149423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sp>
            <p:nvSpPr>
              <p:cNvPr id="33" name="Elipse 32">
                <a:extLst>
                  <a:ext uri="{FF2B5EF4-FFF2-40B4-BE49-F238E27FC236}">
                    <a16:creationId xmlns:a16="http://schemas.microsoft.com/office/drawing/2014/main" id="{B15FBBDB-8AFF-CFDF-81F1-F76B8AB9F6C7}"/>
                  </a:ext>
                </a:extLst>
              </p:cNvPr>
              <p:cNvSpPr/>
              <p:nvPr/>
            </p:nvSpPr>
            <p:spPr>
              <a:xfrm>
                <a:off x="10140858" y="1676523"/>
                <a:ext cx="125797" cy="149423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sp>
            <p:nvSpPr>
              <p:cNvPr id="34" name="Elipse 33">
                <a:extLst>
                  <a:ext uri="{FF2B5EF4-FFF2-40B4-BE49-F238E27FC236}">
                    <a16:creationId xmlns:a16="http://schemas.microsoft.com/office/drawing/2014/main" id="{E9DCAC98-478E-9DDE-E3EA-E676C8C5A5E1}"/>
                  </a:ext>
                </a:extLst>
              </p:cNvPr>
              <p:cNvSpPr/>
              <p:nvPr/>
            </p:nvSpPr>
            <p:spPr>
              <a:xfrm>
                <a:off x="10400979" y="1745262"/>
                <a:ext cx="125797" cy="149423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</p:grpSp>
      </p:grp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4222FD2C-D76F-5B64-0C88-A611E74C33CB}"/>
              </a:ext>
            </a:extLst>
          </p:cNvPr>
          <p:cNvSpPr txBox="1"/>
          <p:nvPr/>
        </p:nvSpPr>
        <p:spPr>
          <a:xfrm>
            <a:off x="559456" y="4654051"/>
            <a:ext cx="482080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just"/>
            <a:r>
              <a:rPr lang="pt-BR" sz="1400" dirty="0"/>
              <a:t>* O fenótipo OCA completo é caracterizado por ausência total de melanina na pele, olho e cabelo, além de outros órgãos, como orelha interna.</a:t>
            </a:r>
          </a:p>
        </p:txBody>
      </p:sp>
      <p:sp>
        <p:nvSpPr>
          <p:cNvPr id="2" name="Google Shape;105;p3">
            <a:extLst>
              <a:ext uri="{FF2B5EF4-FFF2-40B4-BE49-F238E27FC236}">
                <a16:creationId xmlns:a16="http://schemas.microsoft.com/office/drawing/2014/main" id="{C7C8180F-6EEB-775F-BC5A-E8ADCF23CA6E}"/>
              </a:ext>
            </a:extLst>
          </p:cNvPr>
          <p:cNvSpPr txBox="1"/>
          <p:nvPr/>
        </p:nvSpPr>
        <p:spPr>
          <a:xfrm>
            <a:off x="5709922" y="4755505"/>
            <a:ext cx="5891975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Figura 1A:</a:t>
            </a:r>
            <a:r>
              <a:rPr lang="pt-BR" sz="20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Alelo referência (selvagem) </a:t>
            </a:r>
            <a:r>
              <a:rPr lang="pt-BR" sz="2000" b="0" i="0" u="none" strike="noStrik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OCA2 C e a variante OCA2 G</a:t>
            </a:r>
            <a:r>
              <a:rPr lang="pt-BR" sz="20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produzem transcritos com diferença de uma base e proteína com diferença de um aminoácido.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3243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/>
        </p:nvSpPr>
        <p:spPr>
          <a:xfrm>
            <a:off x="7603701" y="2804284"/>
            <a:ext cx="3145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Cromossomo 15- Homólogo 1</a:t>
            </a:r>
            <a:endParaRPr dirty="0"/>
          </a:p>
        </p:txBody>
      </p:sp>
      <p:sp>
        <p:nvSpPr>
          <p:cNvPr id="102" name="Google Shape;102;p3"/>
          <p:cNvSpPr txBox="1"/>
          <p:nvPr/>
        </p:nvSpPr>
        <p:spPr>
          <a:xfrm>
            <a:off x="7603689" y="3448095"/>
            <a:ext cx="3027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Cromossomo 15 - Homólogo 2</a:t>
            </a:r>
            <a:endParaRPr dirty="0"/>
          </a:p>
        </p:txBody>
      </p:sp>
      <p:sp>
        <p:nvSpPr>
          <p:cNvPr id="105" name="Google Shape;105;p3"/>
          <p:cNvSpPr txBox="1"/>
          <p:nvPr/>
        </p:nvSpPr>
        <p:spPr>
          <a:xfrm>
            <a:off x="3136190" y="4755505"/>
            <a:ext cx="8465707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Figura 1B:</a:t>
            </a:r>
            <a:r>
              <a:rPr lang="pt-BR" sz="20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Fragmento do gene OCA2 mostrando a variante em estudo e a sequência de bases de suas regiões </a:t>
            </a:r>
            <a:r>
              <a:rPr lang="pt-BR" sz="2000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flanqueadoras</a:t>
            </a:r>
            <a:r>
              <a:rPr lang="pt-BR" sz="20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. Cada cromossomo homólogo traz um alelo distinto desse gene: o alelo referência (TTC - selvagem) </a:t>
            </a:r>
            <a:r>
              <a:rPr lang="pt-BR" sz="2000" b="0" i="0" u="none" strike="noStrik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OCA2 C (aqui denominado A1) e a variante OCA2 G (TTG - aqui denominado A2)</a:t>
            </a:r>
            <a:r>
              <a:rPr lang="pt-BR" sz="20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.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35123">
            <a:off x="476995" y="362266"/>
            <a:ext cx="2403783" cy="1889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900613" flipH="1">
            <a:off x="476999" y="4406569"/>
            <a:ext cx="2403779" cy="15399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96;p2">
            <a:extLst>
              <a:ext uri="{FF2B5EF4-FFF2-40B4-BE49-F238E27FC236}">
                <a16:creationId xmlns:a16="http://schemas.microsoft.com/office/drawing/2014/main" id="{1E4AE408-F1EA-5A9A-4921-A334A170CB3E}"/>
              </a:ext>
            </a:extLst>
          </p:cNvPr>
          <p:cNvSpPr txBox="1"/>
          <p:nvPr/>
        </p:nvSpPr>
        <p:spPr>
          <a:xfrm>
            <a:off x="4433813" y="275724"/>
            <a:ext cx="35942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Encontro 1 – Figuras atividade 2</a:t>
            </a:r>
            <a:endParaRPr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30802FA-C7AA-A379-4B77-B8A301688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744" y="2743980"/>
            <a:ext cx="846570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1800" dirty="0">
                <a:latin typeface="Courier"/>
              </a:rPr>
              <a:t>5´GAGGAGGCAG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"/>
              </a:rPr>
              <a:t> ACACAGAGTT ATTCCAGGAC AATTAATCTA 3´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1800" dirty="0">
                <a:solidFill>
                  <a:schemeClr val="tx1"/>
                </a:solidFill>
                <a:latin typeface="Courier"/>
              </a:rPr>
              <a:t>3´CTCCTCCGTC TGTGTCTCAA TAAGGTCCTG TTAATTAGAT 5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"/>
              </a:rPr>
              <a:t>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12C8D95-16E0-23BE-6C60-AAF5614CD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743" y="3552013"/>
            <a:ext cx="846570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1800" dirty="0">
                <a:latin typeface="Courier"/>
              </a:rPr>
              <a:t>5´GAGGAGGCAG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"/>
              </a:rPr>
              <a:t> ACACAGAGTT ATT</a:t>
            </a:r>
            <a:r>
              <a:rPr lang="pt-BR" altLang="pt-BR" sz="1800" dirty="0">
                <a:solidFill>
                  <a:schemeClr val="tx1"/>
                </a:solidFill>
                <a:latin typeface="Courier"/>
              </a:rPr>
              <a:t>G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"/>
              </a:rPr>
              <a:t>CAGGAC AATTAATCTA 3´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1800" dirty="0">
                <a:solidFill>
                  <a:schemeClr val="tx1"/>
                </a:solidFill>
                <a:latin typeface="Courier"/>
              </a:rPr>
              <a:t>3´CTCCTCCGTC TGTGTCTCAA TAACGTCCTG TTAATTAGAT 5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/>
          <p:nvPr/>
        </p:nvSpPr>
        <p:spPr>
          <a:xfrm>
            <a:off x="586200" y="1082703"/>
            <a:ext cx="5559915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ym typeface="Garamond"/>
              </a:rPr>
              <a:t>O gene MC1R, que produz o receptor de </a:t>
            </a:r>
            <a:r>
              <a:rPr lang="pt-BR" sz="1800" dirty="0" err="1">
                <a:sym typeface="Garamond"/>
              </a:rPr>
              <a:t>melanocortina</a:t>
            </a:r>
            <a:r>
              <a:rPr lang="pt-BR" sz="1800" dirty="0">
                <a:sym typeface="Garamond"/>
              </a:rPr>
              <a:t> 1, está diretamente relacionado a produção de melanina </a:t>
            </a:r>
            <a:r>
              <a:rPr lang="en-US" sz="1800" dirty="0"/>
              <a:t>e </a:t>
            </a:r>
            <a:r>
              <a:rPr lang="en-US" sz="1800" dirty="0" err="1"/>
              <a:t>situa</a:t>
            </a:r>
            <a:r>
              <a:rPr lang="en-US" sz="1800" dirty="0"/>
              <a:t>-se </a:t>
            </a:r>
            <a:r>
              <a:rPr lang="en-US" sz="1800" dirty="0" err="1"/>
              <a:t>em</a:t>
            </a:r>
            <a:r>
              <a:rPr lang="en-US" sz="1800" dirty="0"/>
              <a:t> 16q24.3</a:t>
            </a:r>
            <a:r>
              <a:rPr lang="pt-BR" sz="1800" dirty="0">
                <a:sym typeface="Garamond"/>
              </a:rPr>
              <a:t>. Esse gene é composto por um único éxon, portanto não apresenta íntron. Modificações nesse gene estão diretamente relacionados com a cor de cabelo ruiva, dentro outros fenótipos de cor de pele e cabelo.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dirty="0">
              <a:sym typeface="Garamond"/>
            </a:endParaRPr>
          </a:p>
          <a:p>
            <a:pPr algn="just"/>
            <a:r>
              <a:rPr lang="pt-BR" sz="1800" dirty="0">
                <a:sym typeface="Garamond"/>
              </a:rPr>
              <a:t>Considere uma variante</a:t>
            </a:r>
            <a:r>
              <a:rPr lang="pt-BR" sz="1800" dirty="0"/>
              <a:t>, cuja alteração seja a deleção de um par de nucleotídeos, que na fita codificadora tem com timina como base,  em um éxon desse gene.  Isso acarreta uma mudança de quadro de leitura, modificando a proteína (conforme ilustrado ao lado), e ocasione cabelos ruivos no portador da alteração mesmo em heterozigose.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latin typeface="Garamond"/>
                <a:sym typeface="Garamond"/>
              </a:rPr>
              <a:t> </a:t>
            </a:r>
            <a:endParaRPr sz="1800" dirty="0">
              <a:latin typeface="Garamond"/>
              <a:sym typeface="Calibri"/>
            </a:endParaRPr>
          </a:p>
        </p:txBody>
      </p:sp>
      <p:sp>
        <p:nvSpPr>
          <p:cNvPr id="2" name="Google Shape;96;p2">
            <a:extLst>
              <a:ext uri="{FF2B5EF4-FFF2-40B4-BE49-F238E27FC236}">
                <a16:creationId xmlns:a16="http://schemas.microsoft.com/office/drawing/2014/main" id="{4C98A62F-6967-D3C6-8BC2-AEE78442609A}"/>
              </a:ext>
            </a:extLst>
          </p:cNvPr>
          <p:cNvSpPr txBox="1"/>
          <p:nvPr/>
        </p:nvSpPr>
        <p:spPr>
          <a:xfrm>
            <a:off x="4433813" y="275724"/>
            <a:ext cx="35942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Encontro 1 – Figuras atividade 2</a:t>
            </a:r>
            <a:endParaRPr dirty="0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68209E17-12D9-C794-D53C-73223272A1AF}"/>
              </a:ext>
            </a:extLst>
          </p:cNvPr>
          <p:cNvGrpSpPr/>
          <p:nvPr/>
        </p:nvGrpSpPr>
        <p:grpSpPr>
          <a:xfrm>
            <a:off x="6756374" y="1189197"/>
            <a:ext cx="4715436" cy="3927528"/>
            <a:chOff x="4701845" y="125506"/>
            <a:chExt cx="6066687" cy="4828826"/>
          </a:xfrm>
        </p:grpSpPr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1FE1049A-2DC3-D8A6-7C32-631B56D88D89}"/>
                </a:ext>
              </a:extLst>
            </p:cNvPr>
            <p:cNvCxnSpPr/>
            <p:nvPr/>
          </p:nvCxnSpPr>
          <p:spPr>
            <a:xfrm>
              <a:off x="4724401" y="596514"/>
              <a:ext cx="0" cy="1327355"/>
            </a:xfrm>
            <a:prstGeom prst="line">
              <a:avLst/>
            </a:prstGeom>
            <a:ln w="539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>
              <a:extLst>
                <a:ext uri="{FF2B5EF4-FFF2-40B4-BE49-F238E27FC236}">
                  <a16:creationId xmlns:a16="http://schemas.microsoft.com/office/drawing/2014/main" id="{6B9763CB-D6C5-FF9D-E8AD-7847575ADE70}"/>
                </a:ext>
              </a:extLst>
            </p:cNvPr>
            <p:cNvCxnSpPr/>
            <p:nvPr/>
          </p:nvCxnSpPr>
          <p:spPr>
            <a:xfrm>
              <a:off x="5555707" y="596514"/>
              <a:ext cx="0" cy="1327355"/>
            </a:xfrm>
            <a:prstGeom prst="line">
              <a:avLst/>
            </a:prstGeom>
            <a:ln w="539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9ADF9FD7-FF90-0A17-6244-0C496193640E}"/>
                </a:ext>
              </a:extLst>
            </p:cNvPr>
            <p:cNvSpPr txBox="1"/>
            <p:nvPr/>
          </p:nvSpPr>
          <p:spPr>
            <a:xfrm rot="5400000">
              <a:off x="4110760" y="1387760"/>
              <a:ext cx="2106118" cy="831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.....AAG.....</a:t>
              </a:r>
            </a:p>
            <a:p>
              <a:endParaRPr lang="pt-BR" sz="1200" dirty="0"/>
            </a:p>
            <a:p>
              <a:r>
                <a:rPr lang="pt-BR" sz="1200" dirty="0"/>
                <a:t>.....TTC.....</a:t>
              </a:r>
            </a:p>
          </p:txBody>
        </p: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A4753352-04E8-867F-F7B9-1ECF01CBCD83}"/>
                </a:ext>
              </a:extLst>
            </p:cNvPr>
            <p:cNvGrpSpPr/>
            <p:nvPr/>
          </p:nvGrpSpPr>
          <p:grpSpPr>
            <a:xfrm>
              <a:off x="4701845" y="2694255"/>
              <a:ext cx="855189" cy="2260076"/>
              <a:chOff x="7664824" y="981996"/>
              <a:chExt cx="855189" cy="2260076"/>
            </a:xfrm>
          </p:grpSpPr>
          <p:grpSp>
            <p:nvGrpSpPr>
              <p:cNvPr id="41" name="Agrupar 40">
                <a:extLst>
                  <a:ext uri="{FF2B5EF4-FFF2-40B4-BE49-F238E27FC236}">
                    <a16:creationId xmlns:a16="http://schemas.microsoft.com/office/drawing/2014/main" id="{6CE63493-8EF1-8B24-89AB-C187EBFFAE48}"/>
                  </a:ext>
                </a:extLst>
              </p:cNvPr>
              <p:cNvGrpSpPr/>
              <p:nvPr/>
            </p:nvGrpSpPr>
            <p:grpSpPr>
              <a:xfrm>
                <a:off x="7664824" y="981996"/>
                <a:ext cx="831306" cy="1327355"/>
                <a:chOff x="7664824" y="981996"/>
                <a:chExt cx="831306" cy="1327355"/>
              </a:xfrm>
            </p:grpSpPr>
            <p:cxnSp>
              <p:nvCxnSpPr>
                <p:cNvPr id="43" name="Conector reto 42">
                  <a:extLst>
                    <a:ext uri="{FF2B5EF4-FFF2-40B4-BE49-F238E27FC236}">
                      <a16:creationId xmlns:a16="http://schemas.microsoft.com/office/drawing/2014/main" id="{7714431D-F6EE-4FAC-04B5-C2B451C6A633}"/>
                    </a:ext>
                  </a:extLst>
                </p:cNvPr>
                <p:cNvCxnSpPr/>
                <p:nvPr/>
              </p:nvCxnSpPr>
              <p:spPr>
                <a:xfrm>
                  <a:off x="7664824" y="981996"/>
                  <a:ext cx="0" cy="1327355"/>
                </a:xfrm>
                <a:prstGeom prst="line">
                  <a:avLst/>
                </a:prstGeom>
                <a:ln w="539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Conector reto 43">
                  <a:extLst>
                    <a:ext uri="{FF2B5EF4-FFF2-40B4-BE49-F238E27FC236}">
                      <a16:creationId xmlns:a16="http://schemas.microsoft.com/office/drawing/2014/main" id="{086F5158-7C45-1914-724A-77E901A75D04}"/>
                    </a:ext>
                  </a:extLst>
                </p:cNvPr>
                <p:cNvCxnSpPr/>
                <p:nvPr/>
              </p:nvCxnSpPr>
              <p:spPr>
                <a:xfrm>
                  <a:off x="8496130" y="981996"/>
                  <a:ext cx="0" cy="1327355"/>
                </a:xfrm>
                <a:prstGeom prst="line">
                  <a:avLst/>
                </a:prstGeom>
                <a:ln w="539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1081DFD1-72D6-304C-4396-717D2A9B0FDE}"/>
                  </a:ext>
                </a:extLst>
              </p:cNvPr>
              <p:cNvSpPr txBox="1"/>
              <p:nvPr/>
            </p:nvSpPr>
            <p:spPr>
              <a:xfrm rot="5400000">
                <a:off x="7051183" y="1773241"/>
                <a:ext cx="2106118" cy="831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dirty="0"/>
                  <a:t>.....AA-.....</a:t>
                </a:r>
              </a:p>
              <a:p>
                <a:endParaRPr lang="pt-BR" sz="1200" dirty="0"/>
              </a:p>
              <a:p>
                <a:r>
                  <a:rPr lang="pt-BR" sz="1200" dirty="0"/>
                  <a:t>.....TT-.....</a:t>
                </a:r>
              </a:p>
            </p:txBody>
          </p:sp>
        </p:grpSp>
        <p:cxnSp>
          <p:nvCxnSpPr>
            <p:cNvPr id="10" name="Conector de Seta Reta 9">
              <a:extLst>
                <a:ext uri="{FF2B5EF4-FFF2-40B4-BE49-F238E27FC236}">
                  <a16:creationId xmlns:a16="http://schemas.microsoft.com/office/drawing/2014/main" id="{B5D8DB22-2AD7-C6B7-8F65-17AC482107A6}"/>
                </a:ext>
              </a:extLst>
            </p:cNvPr>
            <p:cNvCxnSpPr/>
            <p:nvPr/>
          </p:nvCxnSpPr>
          <p:spPr>
            <a:xfrm>
              <a:off x="5880847" y="1272988"/>
              <a:ext cx="690282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de Seta Reta 10">
              <a:extLst>
                <a:ext uri="{FF2B5EF4-FFF2-40B4-BE49-F238E27FC236}">
                  <a16:creationId xmlns:a16="http://schemas.microsoft.com/office/drawing/2014/main" id="{70DD21DF-78D7-E073-430C-2F0CE138F3C6}"/>
                </a:ext>
              </a:extLst>
            </p:cNvPr>
            <p:cNvCxnSpPr/>
            <p:nvPr/>
          </p:nvCxnSpPr>
          <p:spPr>
            <a:xfrm>
              <a:off x="5880847" y="3334870"/>
              <a:ext cx="690282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C4F0FA2E-2514-5E15-9AD2-48FC84E244B0}"/>
                </a:ext>
              </a:extLst>
            </p:cNvPr>
            <p:cNvCxnSpPr/>
            <p:nvPr/>
          </p:nvCxnSpPr>
          <p:spPr>
            <a:xfrm>
              <a:off x="7028330" y="596514"/>
              <a:ext cx="0" cy="1327355"/>
            </a:xfrm>
            <a:prstGeom prst="line">
              <a:avLst/>
            </a:prstGeom>
            <a:ln w="539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B78AD73B-B192-5483-56D5-8968278815C9}"/>
                </a:ext>
              </a:extLst>
            </p:cNvPr>
            <p:cNvSpPr txBox="1"/>
            <p:nvPr/>
          </p:nvSpPr>
          <p:spPr>
            <a:xfrm rot="5400000">
              <a:off x="6414689" y="1506553"/>
              <a:ext cx="2106118" cy="593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t-BR" sz="1200" dirty="0"/>
            </a:p>
            <a:p>
              <a:r>
                <a:rPr lang="pt-BR" sz="1200" dirty="0"/>
                <a:t>.....AAG.....</a:t>
              </a:r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0D762A12-8F5C-F9D4-5B00-89F421AC2C6B}"/>
                </a:ext>
              </a:extLst>
            </p:cNvPr>
            <p:cNvSpPr txBox="1"/>
            <p:nvPr/>
          </p:nvSpPr>
          <p:spPr>
            <a:xfrm>
              <a:off x="4724401" y="125506"/>
              <a:ext cx="808749" cy="340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/>
                <a:t>Gene</a:t>
              </a: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2772D71E-D343-1090-B430-A2FFD0C3A590}"/>
                </a:ext>
              </a:extLst>
            </p:cNvPr>
            <p:cNvSpPr txBox="1"/>
            <p:nvPr/>
          </p:nvSpPr>
          <p:spPr>
            <a:xfrm>
              <a:off x="6556758" y="125506"/>
              <a:ext cx="963554" cy="340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/>
                <a:t>RNAm</a:t>
              </a: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394C4CB9-67BE-A671-21DA-5F7DD9CB0011}"/>
                </a:ext>
              </a:extLst>
            </p:cNvPr>
            <p:cNvSpPr txBox="1"/>
            <p:nvPr/>
          </p:nvSpPr>
          <p:spPr>
            <a:xfrm>
              <a:off x="9036423" y="136892"/>
              <a:ext cx="1344705" cy="340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/>
                <a:t>proteína</a:t>
              </a: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76A24820-93F1-46F2-F04A-AD224DD4B592}"/>
                </a:ext>
              </a:extLst>
            </p:cNvPr>
            <p:cNvSpPr txBox="1"/>
            <p:nvPr/>
          </p:nvSpPr>
          <p:spPr>
            <a:xfrm>
              <a:off x="5530763" y="699248"/>
              <a:ext cx="1344705" cy="340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/>
                <a:t>transcrição</a:t>
              </a:r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4D996F2A-DB78-9CE5-D6AA-A2B8AD2B3EEF}"/>
                </a:ext>
              </a:extLst>
            </p:cNvPr>
            <p:cNvSpPr txBox="1"/>
            <p:nvPr/>
          </p:nvSpPr>
          <p:spPr>
            <a:xfrm>
              <a:off x="5553635" y="2866002"/>
              <a:ext cx="1344705" cy="340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/>
                <a:t>transcrição</a:t>
              </a:r>
            </a:p>
          </p:txBody>
        </p:sp>
        <p:cxnSp>
          <p:nvCxnSpPr>
            <p:cNvPr id="19" name="Conector reto 18">
              <a:extLst>
                <a:ext uri="{FF2B5EF4-FFF2-40B4-BE49-F238E27FC236}">
                  <a16:creationId xmlns:a16="http://schemas.microsoft.com/office/drawing/2014/main" id="{9E10A887-36ED-AA43-9F10-29FCC297FA63}"/>
                </a:ext>
              </a:extLst>
            </p:cNvPr>
            <p:cNvCxnSpPr/>
            <p:nvPr/>
          </p:nvCxnSpPr>
          <p:spPr>
            <a:xfrm>
              <a:off x="6983217" y="2694255"/>
              <a:ext cx="0" cy="1327355"/>
            </a:xfrm>
            <a:prstGeom prst="line">
              <a:avLst/>
            </a:prstGeom>
            <a:ln w="539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C011C731-5291-6135-E377-3A6E06CC9103}"/>
                </a:ext>
              </a:extLst>
            </p:cNvPr>
            <p:cNvSpPr txBox="1"/>
            <p:nvPr/>
          </p:nvSpPr>
          <p:spPr>
            <a:xfrm rot="5400000">
              <a:off x="6369575" y="3604293"/>
              <a:ext cx="2106118" cy="593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t-BR" sz="1200" dirty="0"/>
            </a:p>
            <a:p>
              <a:r>
                <a:rPr lang="pt-BR" sz="1200" dirty="0"/>
                <a:t>.....AA-.....</a:t>
              </a:r>
            </a:p>
          </p:txBody>
        </p:sp>
        <p:cxnSp>
          <p:nvCxnSpPr>
            <p:cNvPr id="21" name="Conector de Seta Reta 20">
              <a:extLst>
                <a:ext uri="{FF2B5EF4-FFF2-40B4-BE49-F238E27FC236}">
                  <a16:creationId xmlns:a16="http://schemas.microsoft.com/office/drawing/2014/main" id="{B8CDEC7C-02C8-A7C1-A841-263855C1B0AD}"/>
                </a:ext>
              </a:extLst>
            </p:cNvPr>
            <p:cNvCxnSpPr/>
            <p:nvPr/>
          </p:nvCxnSpPr>
          <p:spPr>
            <a:xfrm>
              <a:off x="8203313" y="1320091"/>
              <a:ext cx="690282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de Seta Reta 21">
              <a:extLst>
                <a:ext uri="{FF2B5EF4-FFF2-40B4-BE49-F238E27FC236}">
                  <a16:creationId xmlns:a16="http://schemas.microsoft.com/office/drawing/2014/main" id="{72CA07E7-24CB-2C8B-F2FB-A6B0454B30ED}"/>
                </a:ext>
              </a:extLst>
            </p:cNvPr>
            <p:cNvCxnSpPr/>
            <p:nvPr/>
          </p:nvCxnSpPr>
          <p:spPr>
            <a:xfrm>
              <a:off x="8203313" y="3381973"/>
              <a:ext cx="690282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27CF1E4B-75AB-E12B-7BE8-33EC56C6A4F4}"/>
                </a:ext>
              </a:extLst>
            </p:cNvPr>
            <p:cNvSpPr txBox="1"/>
            <p:nvPr/>
          </p:nvSpPr>
          <p:spPr>
            <a:xfrm>
              <a:off x="7853229" y="746350"/>
              <a:ext cx="1344705" cy="340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/>
                <a:t>tradução</a:t>
              </a:r>
            </a:p>
          </p:txBody>
        </p: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28FBB695-B2FA-3C7D-2A27-110CDC9FDD0E}"/>
                </a:ext>
              </a:extLst>
            </p:cNvPr>
            <p:cNvSpPr txBox="1"/>
            <p:nvPr/>
          </p:nvSpPr>
          <p:spPr>
            <a:xfrm>
              <a:off x="7876101" y="2913105"/>
              <a:ext cx="1344705" cy="340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/>
                <a:t>tradução</a:t>
              </a:r>
            </a:p>
          </p:txBody>
        </p:sp>
        <p:grpSp>
          <p:nvGrpSpPr>
            <p:cNvPr id="25" name="Agrupar 24">
              <a:extLst>
                <a:ext uri="{FF2B5EF4-FFF2-40B4-BE49-F238E27FC236}">
                  <a16:creationId xmlns:a16="http://schemas.microsoft.com/office/drawing/2014/main" id="{3D2CFA19-A0A5-64E3-7849-CFD81FC35C16}"/>
                </a:ext>
              </a:extLst>
            </p:cNvPr>
            <p:cNvGrpSpPr/>
            <p:nvPr/>
          </p:nvGrpSpPr>
          <p:grpSpPr>
            <a:xfrm>
              <a:off x="9538447" y="672353"/>
              <a:ext cx="1129553" cy="1222332"/>
              <a:chOff x="9538447" y="672353"/>
              <a:chExt cx="1129553" cy="1222332"/>
            </a:xfrm>
          </p:grpSpPr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F64D7DB9-B3B9-D296-522B-D9010F5CEB05}"/>
                  </a:ext>
                </a:extLst>
              </p:cNvPr>
              <p:cNvSpPr/>
              <p:nvPr/>
            </p:nvSpPr>
            <p:spPr>
              <a:xfrm>
                <a:off x="9538447" y="672353"/>
                <a:ext cx="1129553" cy="1147621"/>
              </a:xfrm>
              <a:custGeom>
                <a:avLst/>
                <a:gdLst>
                  <a:gd name="connsiteX0" fmla="*/ 0 w 1129553"/>
                  <a:gd name="connsiteY0" fmla="*/ 0 h 1147621"/>
                  <a:gd name="connsiteX1" fmla="*/ 259977 w 1129553"/>
                  <a:gd name="connsiteY1" fmla="*/ 107576 h 1147621"/>
                  <a:gd name="connsiteX2" fmla="*/ 322729 w 1129553"/>
                  <a:gd name="connsiteY2" fmla="*/ 170329 h 1147621"/>
                  <a:gd name="connsiteX3" fmla="*/ 367553 w 1129553"/>
                  <a:gd name="connsiteY3" fmla="*/ 251012 h 1147621"/>
                  <a:gd name="connsiteX4" fmla="*/ 394447 w 1129553"/>
                  <a:gd name="connsiteY4" fmla="*/ 403412 h 1147621"/>
                  <a:gd name="connsiteX5" fmla="*/ 439271 w 1129553"/>
                  <a:gd name="connsiteY5" fmla="*/ 797859 h 1147621"/>
                  <a:gd name="connsiteX6" fmla="*/ 466165 w 1129553"/>
                  <a:gd name="connsiteY6" fmla="*/ 869576 h 1147621"/>
                  <a:gd name="connsiteX7" fmla="*/ 510988 w 1129553"/>
                  <a:gd name="connsiteY7" fmla="*/ 923365 h 1147621"/>
                  <a:gd name="connsiteX8" fmla="*/ 555812 w 1129553"/>
                  <a:gd name="connsiteY8" fmla="*/ 986118 h 1147621"/>
                  <a:gd name="connsiteX9" fmla="*/ 591671 w 1129553"/>
                  <a:gd name="connsiteY9" fmla="*/ 1030941 h 1147621"/>
                  <a:gd name="connsiteX10" fmla="*/ 851647 w 1129553"/>
                  <a:gd name="connsiteY10" fmla="*/ 1111623 h 1147621"/>
                  <a:gd name="connsiteX11" fmla="*/ 995082 w 1129553"/>
                  <a:gd name="connsiteY11" fmla="*/ 1138518 h 1147621"/>
                  <a:gd name="connsiteX12" fmla="*/ 1129553 w 1129553"/>
                  <a:gd name="connsiteY12" fmla="*/ 1147482 h 1147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29553" h="1147621">
                    <a:moveTo>
                      <a:pt x="0" y="0"/>
                    </a:moveTo>
                    <a:cubicBezTo>
                      <a:pt x="93028" y="31009"/>
                      <a:pt x="162793" y="52505"/>
                      <a:pt x="259977" y="107576"/>
                    </a:cubicBezTo>
                    <a:cubicBezTo>
                      <a:pt x="285714" y="122160"/>
                      <a:pt x="304980" y="146663"/>
                      <a:pt x="322729" y="170329"/>
                    </a:cubicBezTo>
                    <a:cubicBezTo>
                      <a:pt x="341189" y="194942"/>
                      <a:pt x="352612" y="224118"/>
                      <a:pt x="367553" y="251012"/>
                    </a:cubicBezTo>
                    <a:cubicBezTo>
                      <a:pt x="383890" y="324531"/>
                      <a:pt x="388027" y="331187"/>
                      <a:pt x="394447" y="403412"/>
                    </a:cubicBezTo>
                    <a:cubicBezTo>
                      <a:pt x="411905" y="599816"/>
                      <a:pt x="393061" y="659232"/>
                      <a:pt x="439271" y="797859"/>
                    </a:cubicBezTo>
                    <a:cubicBezTo>
                      <a:pt x="447345" y="822080"/>
                      <a:pt x="453498" y="847409"/>
                      <a:pt x="466165" y="869576"/>
                    </a:cubicBezTo>
                    <a:cubicBezTo>
                      <a:pt x="477744" y="889840"/>
                      <a:pt x="496758" y="904866"/>
                      <a:pt x="510988" y="923365"/>
                    </a:cubicBezTo>
                    <a:cubicBezTo>
                      <a:pt x="526661" y="943740"/>
                      <a:pt x="540388" y="965553"/>
                      <a:pt x="555812" y="986118"/>
                    </a:cubicBezTo>
                    <a:cubicBezTo>
                      <a:pt x="567292" y="1001425"/>
                      <a:pt x="575493" y="1020724"/>
                      <a:pt x="591671" y="1030941"/>
                    </a:cubicBezTo>
                    <a:cubicBezTo>
                      <a:pt x="713615" y="1107958"/>
                      <a:pt x="720594" y="1089781"/>
                      <a:pt x="851647" y="1111623"/>
                    </a:cubicBezTo>
                    <a:cubicBezTo>
                      <a:pt x="899630" y="1119620"/>
                      <a:pt x="947048" y="1130833"/>
                      <a:pt x="995082" y="1138518"/>
                    </a:cubicBezTo>
                    <a:cubicBezTo>
                      <a:pt x="1063480" y="1149462"/>
                      <a:pt x="1068652" y="1147482"/>
                      <a:pt x="1129553" y="1147482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sp>
            <p:nvSpPr>
              <p:cNvPr id="35" name="Elipse 34">
                <a:extLst>
                  <a:ext uri="{FF2B5EF4-FFF2-40B4-BE49-F238E27FC236}">
                    <a16:creationId xmlns:a16="http://schemas.microsoft.com/office/drawing/2014/main" id="{626F03B5-2E27-2CF5-F609-16F52D398F32}"/>
                  </a:ext>
                </a:extLst>
              </p:cNvPr>
              <p:cNvSpPr/>
              <p:nvPr/>
            </p:nvSpPr>
            <p:spPr>
              <a:xfrm>
                <a:off x="9879105" y="1007024"/>
                <a:ext cx="125797" cy="149423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sp>
            <p:nvSpPr>
              <p:cNvPr id="36" name="Elipse 35">
                <a:extLst>
                  <a:ext uri="{FF2B5EF4-FFF2-40B4-BE49-F238E27FC236}">
                    <a16:creationId xmlns:a16="http://schemas.microsoft.com/office/drawing/2014/main" id="{45FF4596-523B-67F3-2AE2-1FB9F59783D6}"/>
                  </a:ext>
                </a:extLst>
              </p:cNvPr>
              <p:cNvSpPr/>
              <p:nvPr/>
            </p:nvSpPr>
            <p:spPr>
              <a:xfrm>
                <a:off x="9914960" y="1213214"/>
                <a:ext cx="125797" cy="149423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sp>
            <p:nvSpPr>
              <p:cNvPr id="37" name="Elipse 36">
                <a:extLst>
                  <a:ext uri="{FF2B5EF4-FFF2-40B4-BE49-F238E27FC236}">
                    <a16:creationId xmlns:a16="http://schemas.microsoft.com/office/drawing/2014/main" id="{0CD25107-8F60-95E6-2DC8-F5FC436F014B}"/>
                  </a:ext>
                </a:extLst>
              </p:cNvPr>
              <p:cNvSpPr/>
              <p:nvPr/>
            </p:nvSpPr>
            <p:spPr>
              <a:xfrm>
                <a:off x="9797958" y="755877"/>
                <a:ext cx="125797" cy="149423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sp>
            <p:nvSpPr>
              <p:cNvPr id="38" name="Elipse 37">
                <a:extLst>
                  <a:ext uri="{FF2B5EF4-FFF2-40B4-BE49-F238E27FC236}">
                    <a16:creationId xmlns:a16="http://schemas.microsoft.com/office/drawing/2014/main" id="{28F76372-FB60-4C3A-06C0-EA28EFF8E557}"/>
                  </a:ext>
                </a:extLst>
              </p:cNvPr>
              <p:cNvSpPr/>
              <p:nvPr/>
            </p:nvSpPr>
            <p:spPr>
              <a:xfrm>
                <a:off x="9959637" y="1491118"/>
                <a:ext cx="125797" cy="149423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sp>
            <p:nvSpPr>
              <p:cNvPr id="39" name="Elipse 38">
                <a:extLst>
                  <a:ext uri="{FF2B5EF4-FFF2-40B4-BE49-F238E27FC236}">
                    <a16:creationId xmlns:a16="http://schemas.microsoft.com/office/drawing/2014/main" id="{21F6079A-D087-8BCA-F047-0EE0977856E9}"/>
                  </a:ext>
                </a:extLst>
              </p:cNvPr>
              <p:cNvSpPr/>
              <p:nvPr/>
            </p:nvSpPr>
            <p:spPr>
              <a:xfrm>
                <a:off x="10140858" y="1676523"/>
                <a:ext cx="125797" cy="149423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sp>
            <p:nvSpPr>
              <p:cNvPr id="40" name="Elipse 39">
                <a:extLst>
                  <a:ext uri="{FF2B5EF4-FFF2-40B4-BE49-F238E27FC236}">
                    <a16:creationId xmlns:a16="http://schemas.microsoft.com/office/drawing/2014/main" id="{E1E1869C-E41E-D05A-A276-0F77E37B94A6}"/>
                  </a:ext>
                </a:extLst>
              </p:cNvPr>
              <p:cNvSpPr/>
              <p:nvPr/>
            </p:nvSpPr>
            <p:spPr>
              <a:xfrm>
                <a:off x="10400979" y="1745262"/>
                <a:ext cx="125797" cy="149423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</p:grpSp>
        <p:grpSp>
          <p:nvGrpSpPr>
            <p:cNvPr id="26" name="Agrupar 25">
              <a:extLst>
                <a:ext uri="{FF2B5EF4-FFF2-40B4-BE49-F238E27FC236}">
                  <a16:creationId xmlns:a16="http://schemas.microsoft.com/office/drawing/2014/main" id="{2565F592-1698-B050-89A4-6780D750FA65}"/>
                </a:ext>
              </a:extLst>
            </p:cNvPr>
            <p:cNvGrpSpPr/>
            <p:nvPr/>
          </p:nvGrpSpPr>
          <p:grpSpPr>
            <a:xfrm>
              <a:off x="9638979" y="2455827"/>
              <a:ext cx="1129553" cy="1153593"/>
              <a:chOff x="9538447" y="672353"/>
              <a:chExt cx="1129553" cy="1153593"/>
            </a:xfrm>
          </p:grpSpPr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EC154843-393B-6147-0F4A-F9F42FC718BE}"/>
                  </a:ext>
                </a:extLst>
              </p:cNvPr>
              <p:cNvSpPr/>
              <p:nvPr/>
            </p:nvSpPr>
            <p:spPr>
              <a:xfrm>
                <a:off x="9538447" y="672353"/>
                <a:ext cx="1129553" cy="1147621"/>
              </a:xfrm>
              <a:custGeom>
                <a:avLst/>
                <a:gdLst>
                  <a:gd name="connsiteX0" fmla="*/ 0 w 1129553"/>
                  <a:gd name="connsiteY0" fmla="*/ 0 h 1147621"/>
                  <a:gd name="connsiteX1" fmla="*/ 259977 w 1129553"/>
                  <a:gd name="connsiteY1" fmla="*/ 107576 h 1147621"/>
                  <a:gd name="connsiteX2" fmla="*/ 322729 w 1129553"/>
                  <a:gd name="connsiteY2" fmla="*/ 170329 h 1147621"/>
                  <a:gd name="connsiteX3" fmla="*/ 367553 w 1129553"/>
                  <a:gd name="connsiteY3" fmla="*/ 251012 h 1147621"/>
                  <a:gd name="connsiteX4" fmla="*/ 394447 w 1129553"/>
                  <a:gd name="connsiteY4" fmla="*/ 403412 h 1147621"/>
                  <a:gd name="connsiteX5" fmla="*/ 439271 w 1129553"/>
                  <a:gd name="connsiteY5" fmla="*/ 797859 h 1147621"/>
                  <a:gd name="connsiteX6" fmla="*/ 466165 w 1129553"/>
                  <a:gd name="connsiteY6" fmla="*/ 869576 h 1147621"/>
                  <a:gd name="connsiteX7" fmla="*/ 510988 w 1129553"/>
                  <a:gd name="connsiteY7" fmla="*/ 923365 h 1147621"/>
                  <a:gd name="connsiteX8" fmla="*/ 555812 w 1129553"/>
                  <a:gd name="connsiteY8" fmla="*/ 986118 h 1147621"/>
                  <a:gd name="connsiteX9" fmla="*/ 591671 w 1129553"/>
                  <a:gd name="connsiteY9" fmla="*/ 1030941 h 1147621"/>
                  <a:gd name="connsiteX10" fmla="*/ 851647 w 1129553"/>
                  <a:gd name="connsiteY10" fmla="*/ 1111623 h 1147621"/>
                  <a:gd name="connsiteX11" fmla="*/ 995082 w 1129553"/>
                  <a:gd name="connsiteY11" fmla="*/ 1138518 h 1147621"/>
                  <a:gd name="connsiteX12" fmla="*/ 1129553 w 1129553"/>
                  <a:gd name="connsiteY12" fmla="*/ 1147482 h 1147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29553" h="1147621">
                    <a:moveTo>
                      <a:pt x="0" y="0"/>
                    </a:moveTo>
                    <a:cubicBezTo>
                      <a:pt x="93028" y="31009"/>
                      <a:pt x="162793" y="52505"/>
                      <a:pt x="259977" y="107576"/>
                    </a:cubicBezTo>
                    <a:cubicBezTo>
                      <a:pt x="285714" y="122160"/>
                      <a:pt x="304980" y="146663"/>
                      <a:pt x="322729" y="170329"/>
                    </a:cubicBezTo>
                    <a:cubicBezTo>
                      <a:pt x="341189" y="194942"/>
                      <a:pt x="352612" y="224118"/>
                      <a:pt x="367553" y="251012"/>
                    </a:cubicBezTo>
                    <a:cubicBezTo>
                      <a:pt x="383890" y="324531"/>
                      <a:pt x="388027" y="331187"/>
                      <a:pt x="394447" y="403412"/>
                    </a:cubicBezTo>
                    <a:cubicBezTo>
                      <a:pt x="411905" y="599816"/>
                      <a:pt x="393061" y="659232"/>
                      <a:pt x="439271" y="797859"/>
                    </a:cubicBezTo>
                    <a:cubicBezTo>
                      <a:pt x="447345" y="822080"/>
                      <a:pt x="453498" y="847409"/>
                      <a:pt x="466165" y="869576"/>
                    </a:cubicBezTo>
                    <a:cubicBezTo>
                      <a:pt x="477744" y="889840"/>
                      <a:pt x="496758" y="904866"/>
                      <a:pt x="510988" y="923365"/>
                    </a:cubicBezTo>
                    <a:cubicBezTo>
                      <a:pt x="526661" y="943740"/>
                      <a:pt x="540388" y="965553"/>
                      <a:pt x="555812" y="986118"/>
                    </a:cubicBezTo>
                    <a:cubicBezTo>
                      <a:pt x="567292" y="1001425"/>
                      <a:pt x="575493" y="1020724"/>
                      <a:pt x="591671" y="1030941"/>
                    </a:cubicBezTo>
                    <a:cubicBezTo>
                      <a:pt x="713615" y="1107958"/>
                      <a:pt x="720594" y="1089781"/>
                      <a:pt x="851647" y="1111623"/>
                    </a:cubicBezTo>
                    <a:cubicBezTo>
                      <a:pt x="899630" y="1119620"/>
                      <a:pt x="947048" y="1130833"/>
                      <a:pt x="995082" y="1138518"/>
                    </a:cubicBezTo>
                    <a:cubicBezTo>
                      <a:pt x="1063480" y="1149462"/>
                      <a:pt x="1068652" y="1147482"/>
                      <a:pt x="1129553" y="1147482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sp>
            <p:nvSpPr>
              <p:cNvPr id="28" name="Elipse 27">
                <a:extLst>
                  <a:ext uri="{FF2B5EF4-FFF2-40B4-BE49-F238E27FC236}">
                    <a16:creationId xmlns:a16="http://schemas.microsoft.com/office/drawing/2014/main" id="{D043E4D0-7972-FCA0-FE78-323EAE11C36D}"/>
                  </a:ext>
                </a:extLst>
              </p:cNvPr>
              <p:cNvSpPr/>
              <p:nvPr/>
            </p:nvSpPr>
            <p:spPr>
              <a:xfrm>
                <a:off x="9879105" y="1007024"/>
                <a:ext cx="125797" cy="149423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sp>
            <p:nvSpPr>
              <p:cNvPr id="29" name="Elipse 28">
                <a:extLst>
                  <a:ext uri="{FF2B5EF4-FFF2-40B4-BE49-F238E27FC236}">
                    <a16:creationId xmlns:a16="http://schemas.microsoft.com/office/drawing/2014/main" id="{2BA6D3AA-2403-2D42-BF46-75BE008891DA}"/>
                  </a:ext>
                </a:extLst>
              </p:cNvPr>
              <p:cNvSpPr/>
              <p:nvPr/>
            </p:nvSpPr>
            <p:spPr>
              <a:xfrm>
                <a:off x="9914960" y="1213214"/>
                <a:ext cx="125797" cy="149423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sp>
            <p:nvSpPr>
              <p:cNvPr id="30" name="Elipse 29">
                <a:extLst>
                  <a:ext uri="{FF2B5EF4-FFF2-40B4-BE49-F238E27FC236}">
                    <a16:creationId xmlns:a16="http://schemas.microsoft.com/office/drawing/2014/main" id="{A1958D75-BE57-2667-8E13-294F9D410FFD}"/>
                  </a:ext>
                </a:extLst>
              </p:cNvPr>
              <p:cNvSpPr/>
              <p:nvPr/>
            </p:nvSpPr>
            <p:spPr>
              <a:xfrm>
                <a:off x="9797958" y="755877"/>
                <a:ext cx="125797" cy="149423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sp>
            <p:nvSpPr>
              <p:cNvPr id="31" name="Elipse 30">
                <a:extLst>
                  <a:ext uri="{FF2B5EF4-FFF2-40B4-BE49-F238E27FC236}">
                    <a16:creationId xmlns:a16="http://schemas.microsoft.com/office/drawing/2014/main" id="{DC82C0C8-924F-53EC-B82E-58984828E6EB}"/>
                  </a:ext>
                </a:extLst>
              </p:cNvPr>
              <p:cNvSpPr/>
              <p:nvPr/>
            </p:nvSpPr>
            <p:spPr>
              <a:xfrm>
                <a:off x="9959637" y="1491118"/>
                <a:ext cx="125797" cy="149423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sp>
            <p:nvSpPr>
              <p:cNvPr id="32" name="Elipse 31">
                <a:extLst>
                  <a:ext uri="{FF2B5EF4-FFF2-40B4-BE49-F238E27FC236}">
                    <a16:creationId xmlns:a16="http://schemas.microsoft.com/office/drawing/2014/main" id="{1A40D370-2BB8-8FA2-1DBF-1876C2D85030}"/>
                  </a:ext>
                </a:extLst>
              </p:cNvPr>
              <p:cNvSpPr/>
              <p:nvPr/>
            </p:nvSpPr>
            <p:spPr>
              <a:xfrm>
                <a:off x="10140858" y="1676523"/>
                <a:ext cx="125797" cy="149423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</p:grpSp>
      </p:grpSp>
      <p:sp>
        <p:nvSpPr>
          <p:cNvPr id="3" name="Google Shape;105;p3">
            <a:extLst>
              <a:ext uri="{FF2B5EF4-FFF2-40B4-BE49-F238E27FC236}">
                <a16:creationId xmlns:a16="http://schemas.microsoft.com/office/drawing/2014/main" id="{23A7D3DC-13B1-2A63-17A9-37E714FE3E25}"/>
              </a:ext>
            </a:extLst>
          </p:cNvPr>
          <p:cNvSpPr txBox="1"/>
          <p:nvPr/>
        </p:nvSpPr>
        <p:spPr>
          <a:xfrm>
            <a:off x="5683530" y="5021985"/>
            <a:ext cx="5891975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Figura 2A:</a:t>
            </a:r>
            <a:r>
              <a:rPr lang="pt-BR" sz="20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Alelo referência (selvagem) </a:t>
            </a:r>
            <a:r>
              <a:rPr lang="pt-BR" sz="2000" b="0" i="0" u="none" strike="noStrik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MC1R C, </a:t>
            </a:r>
            <a:r>
              <a:rPr lang="pt-BR" sz="2000" dirty="0">
                <a:solidFill>
                  <a:schemeClr val="dk1"/>
                </a:solidFill>
                <a:latin typeface="Garamond"/>
                <a:sym typeface="Garamond"/>
              </a:rPr>
              <a:t>sem a deleção, e a variante, com a deleção </a:t>
            </a:r>
            <a:r>
              <a:rPr lang="pt-BR" sz="2000" dirty="0">
                <a:solidFill>
                  <a:schemeClr val="dk1"/>
                </a:solidFill>
                <a:latin typeface="Garamond"/>
              </a:rPr>
              <a:t>c.840del</a:t>
            </a:r>
            <a:r>
              <a:rPr lang="pt-BR" sz="2000" dirty="0">
                <a:solidFill>
                  <a:schemeClr val="dk1"/>
                </a:solidFill>
                <a:latin typeface="Garamond"/>
                <a:sym typeface="Garamond"/>
              </a:rPr>
              <a:t>, </a:t>
            </a:r>
            <a:r>
              <a:rPr lang="pt-BR" sz="20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produzem transcritos com diferença de um nucleotídeo no tamanho, mas a proteína será diferente por causa da mudança no quadro de leitura.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"/>
          <p:cNvSpPr txBox="1"/>
          <p:nvPr/>
        </p:nvSpPr>
        <p:spPr>
          <a:xfrm>
            <a:off x="8759401" y="2738830"/>
            <a:ext cx="3145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Cromossomo 16- Homólogo 1</a:t>
            </a:r>
            <a:endParaRPr dirty="0"/>
          </a:p>
        </p:txBody>
      </p:sp>
      <p:sp>
        <p:nvSpPr>
          <p:cNvPr id="122" name="Google Shape;122;p5"/>
          <p:cNvSpPr txBox="1"/>
          <p:nvPr/>
        </p:nvSpPr>
        <p:spPr>
          <a:xfrm>
            <a:off x="8759401" y="3601528"/>
            <a:ext cx="3027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Cromossomo 16 - Homólogo 2</a:t>
            </a:r>
            <a:endParaRPr dirty="0"/>
          </a:p>
        </p:txBody>
      </p:sp>
      <p:sp>
        <p:nvSpPr>
          <p:cNvPr id="123" name="Google Shape;123;p5"/>
          <p:cNvSpPr txBox="1"/>
          <p:nvPr/>
        </p:nvSpPr>
        <p:spPr>
          <a:xfrm>
            <a:off x="2496375" y="2624900"/>
            <a:ext cx="6508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dirty="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5´ </a:t>
            </a:r>
            <a:r>
              <a:rPr lang="pt-BR" sz="1800" dirty="0">
                <a:latin typeface="Courier"/>
                <a:ea typeface="Courier"/>
                <a:cs typeface="Courier"/>
                <a:sym typeface="Courier"/>
              </a:rPr>
              <a:t>TGCATCTTCA AGAACTTCAA ACCTCTTTCT CGCC</a:t>
            </a:r>
            <a:r>
              <a:rPr lang="pt-BR" sz="1800" b="0" i="0" dirty="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3´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3´ </a:t>
            </a:r>
            <a:r>
              <a:rPr lang="pt-BR" sz="1800" dirty="0">
                <a:latin typeface="Courier"/>
                <a:ea typeface="Courier"/>
                <a:cs typeface="Courier"/>
                <a:sym typeface="Courier"/>
              </a:rPr>
              <a:t>ACGTAGAAGT TCTTGAAGTT TGGAGAAAGA GCGG</a:t>
            </a:r>
            <a:r>
              <a:rPr lang="pt-BR" sz="1800" dirty="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5´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5"/>
          <p:cNvSpPr txBox="1"/>
          <p:nvPr/>
        </p:nvSpPr>
        <p:spPr>
          <a:xfrm>
            <a:off x="3200359" y="4464226"/>
            <a:ext cx="8470593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pt-BR" sz="2000" b="1" dirty="0">
                <a:solidFill>
                  <a:schemeClr val="dk1"/>
                </a:solidFill>
                <a:latin typeface="Garamond"/>
                <a:sym typeface="Garamond"/>
              </a:rPr>
              <a:t>Figura 2B</a:t>
            </a:r>
            <a:r>
              <a:rPr lang="pt-BR" sz="2000" dirty="0">
                <a:solidFill>
                  <a:schemeClr val="dk1"/>
                </a:solidFill>
                <a:latin typeface="Garamond"/>
                <a:sym typeface="Garamond"/>
              </a:rPr>
              <a:t>: Fragmento do gene MC1R mostrando a variante </a:t>
            </a:r>
            <a:r>
              <a:rPr lang="pt-BR" sz="2000" dirty="0">
                <a:solidFill>
                  <a:schemeClr val="dk1"/>
                </a:solidFill>
                <a:latin typeface="Garamond"/>
              </a:rPr>
              <a:t>c.840del </a:t>
            </a:r>
            <a:r>
              <a:rPr lang="pt-BR" sz="2000" dirty="0">
                <a:solidFill>
                  <a:schemeClr val="dk1"/>
                </a:solidFill>
                <a:latin typeface="Garamond"/>
                <a:sym typeface="Garamond"/>
              </a:rPr>
              <a:t>em estudo e a sequência de bases de suas regiões </a:t>
            </a:r>
            <a:r>
              <a:rPr lang="pt-BR" sz="2000" dirty="0" err="1">
                <a:solidFill>
                  <a:schemeClr val="dk1"/>
                </a:solidFill>
                <a:latin typeface="Garamond"/>
                <a:sym typeface="Garamond"/>
              </a:rPr>
              <a:t>flanqueadoras</a:t>
            </a:r>
            <a:r>
              <a:rPr lang="pt-BR" sz="2000" dirty="0">
                <a:solidFill>
                  <a:schemeClr val="dk1"/>
                </a:solidFill>
                <a:latin typeface="Garamond"/>
                <a:sym typeface="Garamond"/>
              </a:rPr>
              <a:t>. Cada cromossomo homólogo traz um alelo distinto desse gene: o alelo referência (selvagem), sem a deleção (aqui denominado B1) e a variante, com a deleção de uma base, </a:t>
            </a:r>
            <a:r>
              <a:rPr lang="pt-BR" sz="2000" dirty="0">
                <a:solidFill>
                  <a:schemeClr val="dk1"/>
                </a:solidFill>
                <a:latin typeface="Garamond"/>
              </a:rPr>
              <a:t>c.840del</a:t>
            </a:r>
            <a:r>
              <a:rPr lang="pt-BR" sz="2000" dirty="0">
                <a:solidFill>
                  <a:schemeClr val="dk1"/>
                </a:solidFill>
                <a:latin typeface="Garamond"/>
                <a:sym typeface="Garamond"/>
              </a:rPr>
              <a:t> (aqui denominado B2</a:t>
            </a:r>
            <a:r>
              <a:rPr lang="pt-BR" sz="1400" b="0" i="0" u="none" strike="noStrik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)</a:t>
            </a:r>
            <a:r>
              <a:rPr lang="pt-BR" sz="14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dirty="0"/>
          </a:p>
        </p:txBody>
      </p:sp>
      <p:pic>
        <p:nvPicPr>
          <p:cNvPr id="127" name="Google Shape;127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35123">
            <a:off x="476995" y="362266"/>
            <a:ext cx="2403783" cy="1889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900613" flipH="1">
            <a:off x="476999" y="4406569"/>
            <a:ext cx="2403779" cy="15399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96;p2">
            <a:extLst>
              <a:ext uri="{FF2B5EF4-FFF2-40B4-BE49-F238E27FC236}">
                <a16:creationId xmlns:a16="http://schemas.microsoft.com/office/drawing/2014/main" id="{CDCFE50F-3671-1FBA-ADA2-226A09434096}"/>
              </a:ext>
            </a:extLst>
          </p:cNvPr>
          <p:cNvSpPr txBox="1"/>
          <p:nvPr/>
        </p:nvSpPr>
        <p:spPr>
          <a:xfrm>
            <a:off x="4433813" y="275724"/>
            <a:ext cx="35942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Encontro 1 – Figuras atividade 2</a:t>
            </a:r>
            <a:endParaRPr dirty="0"/>
          </a:p>
        </p:txBody>
      </p:sp>
      <p:sp>
        <p:nvSpPr>
          <p:cNvPr id="3" name="Google Shape;123;p5">
            <a:extLst>
              <a:ext uri="{FF2B5EF4-FFF2-40B4-BE49-F238E27FC236}">
                <a16:creationId xmlns:a16="http://schemas.microsoft.com/office/drawing/2014/main" id="{2E3B9AF5-7E9B-8392-952F-915C99D93D78}"/>
              </a:ext>
            </a:extLst>
          </p:cNvPr>
          <p:cNvSpPr txBox="1"/>
          <p:nvPr/>
        </p:nvSpPr>
        <p:spPr>
          <a:xfrm>
            <a:off x="2496364" y="3614825"/>
            <a:ext cx="6508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dirty="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5´ </a:t>
            </a:r>
            <a:r>
              <a:rPr lang="pt-BR" sz="1800" dirty="0">
                <a:latin typeface="Courier"/>
                <a:ea typeface="Courier"/>
                <a:cs typeface="Courier"/>
                <a:sym typeface="Courier"/>
              </a:rPr>
              <a:t>TGCATCTTCA AGAACTCAAA CCTCTTTCTC GCC</a:t>
            </a:r>
            <a:r>
              <a:rPr lang="pt-BR" sz="1800" b="0" i="0" dirty="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3´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3´ </a:t>
            </a:r>
            <a:r>
              <a:rPr lang="pt-BR" sz="1800" dirty="0">
                <a:latin typeface="Courier"/>
                <a:ea typeface="Courier"/>
                <a:cs typeface="Courier"/>
                <a:sym typeface="Courier"/>
              </a:rPr>
              <a:t>ACGTAGAAGT TCTTGAGTTT GGAGAAAGAG CGG</a:t>
            </a:r>
            <a:r>
              <a:rPr lang="pt-BR" sz="1800" dirty="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5´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 txBox="1"/>
          <p:nvPr/>
        </p:nvSpPr>
        <p:spPr>
          <a:xfrm>
            <a:off x="993058" y="645049"/>
            <a:ext cx="989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Figura 3:</a:t>
            </a:r>
            <a:r>
              <a:rPr lang="pt-BR" sz="1800" b="0" i="0" u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Representação dos múltiplos níveis de condensação da cromatina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475" y="1119012"/>
            <a:ext cx="4772425" cy="340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08950" y="1014351"/>
            <a:ext cx="5005751" cy="393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6"/>
          <p:cNvSpPr txBox="1"/>
          <p:nvPr/>
        </p:nvSpPr>
        <p:spPr>
          <a:xfrm>
            <a:off x="6808950" y="4948900"/>
            <a:ext cx="5419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/>
              <a:t>https://th.bing.com/th/id/R.4e8553539bc5b4ae8654d3a621b80b76?rik=c0nX1kuSn8a9pA&amp;riu=http%3a%2f%2foerpub.github.io%2fepubjs-demo-book%2fresources%2f0321_DNA_Macrostructure.jpg&amp;ehk=CPCyM3j74JRYH3Lk%2f2VonFo56V%2b%2f6OTJ%2bIeR%2flqLMno%3d&amp;risl=&amp;pid=ImgRaw&amp;r=0</a:t>
            </a:r>
            <a:endParaRPr sz="800"/>
          </a:p>
        </p:txBody>
      </p:sp>
      <p:pic>
        <p:nvPicPr>
          <p:cNvPr id="138" name="Google Shape;138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74244" y="4632513"/>
            <a:ext cx="3202874" cy="2204213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6"/>
          <p:cNvSpPr txBox="1"/>
          <p:nvPr/>
        </p:nvSpPr>
        <p:spPr>
          <a:xfrm>
            <a:off x="4438700" y="5932050"/>
            <a:ext cx="30000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/>
              <a:t>https://th.bing.com/th/id/R.e5109771e93ad0ad6a9550c7ef6b5e00?rik=CGe8JTiF5rhB3g&amp;riu=http%3a%2f%2fwww.zoology.ubc.ca%2f%7ebio463%2fimages%2fnucleosome.jpg&amp;ehk=jUD61b6PI%2bizxJSyQlH4cmXcAckYlkoz0h0aXrGfP0c%3d&amp;risl=&amp;pid=ImgRaw&amp;r=0&amp;sres=1&amp;sresct=1</a:t>
            </a:r>
            <a:endParaRPr sz="800"/>
          </a:p>
        </p:txBody>
      </p:sp>
      <p:sp>
        <p:nvSpPr>
          <p:cNvPr id="2" name="Google Shape;96;p2">
            <a:extLst>
              <a:ext uri="{FF2B5EF4-FFF2-40B4-BE49-F238E27FC236}">
                <a16:creationId xmlns:a16="http://schemas.microsoft.com/office/drawing/2014/main" id="{7114E3BB-EFB8-0CBB-E30B-89F13ED6D604}"/>
              </a:ext>
            </a:extLst>
          </p:cNvPr>
          <p:cNvSpPr txBox="1"/>
          <p:nvPr/>
        </p:nvSpPr>
        <p:spPr>
          <a:xfrm>
            <a:off x="4433813" y="275724"/>
            <a:ext cx="35942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Encontro 1 – Figuras atividade 2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g200a8357590_0_0"/>
          <p:cNvPicPr preferRelativeResize="0"/>
          <p:nvPr/>
        </p:nvPicPr>
        <p:blipFill rotWithShape="1">
          <a:blip r:embed="rId3">
            <a:alphaModFix/>
          </a:blip>
          <a:srcRect r="2808" b="1477"/>
          <a:stretch/>
        </p:blipFill>
        <p:spPr>
          <a:xfrm>
            <a:off x="635487" y="2242268"/>
            <a:ext cx="4958401" cy="3691604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200a8357590_0_0"/>
          <p:cNvSpPr txBox="1"/>
          <p:nvPr/>
        </p:nvSpPr>
        <p:spPr>
          <a:xfrm>
            <a:off x="372468" y="1061101"/>
            <a:ext cx="5308800" cy="104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latin typeface="Garamond"/>
                <a:sym typeface="Garamond"/>
              </a:rPr>
              <a:t>Figura 4: </a:t>
            </a:r>
            <a:r>
              <a:rPr lang="pt-BR" sz="1800" dirty="0">
                <a:latin typeface="Garamond"/>
                <a:sym typeface="Garamond"/>
              </a:rPr>
              <a:t>Cariótipo humano. Os cromossomos são distribuídos nos agrupamentos de A a G em decorrência de seus tamanhos e posição dos centrômeros.</a:t>
            </a:r>
            <a:endParaRPr sz="1800" dirty="0">
              <a:latin typeface="Garamond"/>
              <a:sym typeface="Garamond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9DB36A7-F5C5-06E6-4EA8-B5F4BF51520F}"/>
              </a:ext>
            </a:extLst>
          </p:cNvPr>
          <p:cNvGrpSpPr/>
          <p:nvPr/>
        </p:nvGrpSpPr>
        <p:grpSpPr>
          <a:xfrm>
            <a:off x="6809452" y="3017798"/>
            <a:ext cx="4958400" cy="2806448"/>
            <a:chOff x="6882975" y="2214716"/>
            <a:chExt cx="4958400" cy="2806448"/>
          </a:xfrm>
        </p:grpSpPr>
        <p:pic>
          <p:nvPicPr>
            <p:cNvPr id="146" name="Google Shape;146;g200a8357590_0_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882975" y="2214716"/>
              <a:ext cx="4578184" cy="24062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7" name="Google Shape;147;g200a8357590_0_0"/>
            <p:cNvSpPr txBox="1"/>
            <p:nvPr/>
          </p:nvSpPr>
          <p:spPr>
            <a:xfrm>
              <a:off x="6882975" y="4620964"/>
              <a:ext cx="4958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>
                  <a:latin typeface="Calibri"/>
                  <a:ea typeface="Calibri"/>
                  <a:cs typeface="Calibri"/>
                  <a:sym typeface="Calibri"/>
                </a:rPr>
                <a:t>metacêntrico   submetacêntrico      acrocêntrico	    telocêntrico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8" name="Google Shape;148;g200a8357590_0_0"/>
          <p:cNvSpPr txBox="1"/>
          <p:nvPr/>
        </p:nvSpPr>
        <p:spPr>
          <a:xfrm>
            <a:off x="6809452" y="1061101"/>
            <a:ext cx="4866900" cy="72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latin typeface="Garamond"/>
                <a:sym typeface="Garamond"/>
              </a:rPr>
              <a:t>Figura 5: </a:t>
            </a:r>
            <a:r>
              <a:rPr lang="pt-BR" sz="1800" dirty="0">
                <a:latin typeface="Garamond"/>
                <a:sym typeface="Garamond"/>
              </a:rPr>
              <a:t>Classificação dos cromossomos eucariotos com base na posição do centrômero.</a:t>
            </a:r>
            <a:endParaRPr sz="1800" dirty="0">
              <a:latin typeface="Garamond"/>
              <a:sym typeface="Garamond"/>
            </a:endParaRPr>
          </a:p>
        </p:txBody>
      </p:sp>
      <p:sp>
        <p:nvSpPr>
          <p:cNvPr id="2" name="Google Shape;96;p2">
            <a:extLst>
              <a:ext uri="{FF2B5EF4-FFF2-40B4-BE49-F238E27FC236}">
                <a16:creationId xmlns:a16="http://schemas.microsoft.com/office/drawing/2014/main" id="{15800DFD-E9C9-B0EC-FDAE-7A9B043A9D46}"/>
              </a:ext>
            </a:extLst>
          </p:cNvPr>
          <p:cNvSpPr txBox="1"/>
          <p:nvPr/>
        </p:nvSpPr>
        <p:spPr>
          <a:xfrm>
            <a:off x="4433813" y="275724"/>
            <a:ext cx="35942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Encontro 1 – Figuras atividade 2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o ler a localização de um gene/mutação num cromossomo | Biomedicina ...">
            <a:extLst>
              <a:ext uri="{FF2B5EF4-FFF2-40B4-BE49-F238E27FC236}">
                <a16:creationId xmlns:a16="http://schemas.microsoft.com/office/drawing/2014/main" id="{A10A8543-0E6F-88A6-56A1-027FB4210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42" y="948522"/>
            <a:ext cx="8017563" cy="450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FDE029C-551B-D724-1EFD-0EE04FDD2D27}"/>
              </a:ext>
            </a:extLst>
          </p:cNvPr>
          <p:cNvSpPr txBox="1"/>
          <p:nvPr/>
        </p:nvSpPr>
        <p:spPr>
          <a:xfrm>
            <a:off x="4414962" y="5386258"/>
            <a:ext cx="60946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3"/>
              </a:rPr>
              <a:t>Como ler a localização de um gene/mutação num cromossomo | Biomedicina Padrão (biomedicinapadrao.com.br)</a:t>
            </a:r>
            <a:endParaRPr lang="pt-BR" dirty="0"/>
          </a:p>
        </p:txBody>
      </p:sp>
      <p:sp>
        <p:nvSpPr>
          <p:cNvPr id="5" name="Google Shape;148;g200a8357590_0_0">
            <a:extLst>
              <a:ext uri="{FF2B5EF4-FFF2-40B4-BE49-F238E27FC236}">
                <a16:creationId xmlns:a16="http://schemas.microsoft.com/office/drawing/2014/main" id="{34FDFCAA-1788-C551-5C60-4F34C65C8686}"/>
              </a:ext>
            </a:extLst>
          </p:cNvPr>
          <p:cNvSpPr txBox="1"/>
          <p:nvPr/>
        </p:nvSpPr>
        <p:spPr>
          <a:xfrm>
            <a:off x="7041943" y="664861"/>
            <a:ext cx="4866900" cy="104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t-BR" sz="1800" b="1" dirty="0">
                <a:sym typeface="Garamond"/>
              </a:rPr>
              <a:t>Figura 6</a:t>
            </a:r>
            <a:r>
              <a:rPr lang="pt-BR" sz="1800" dirty="0">
                <a:sym typeface="Garamond"/>
              </a:rPr>
              <a:t>: </a:t>
            </a:r>
            <a:r>
              <a:rPr lang="pt-BR" sz="1800" dirty="0"/>
              <a:t>Identificação da posição das regiões em cromossomos</a:t>
            </a: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Garamond"/>
              <a:sym typeface="Garamond"/>
            </a:endParaRPr>
          </a:p>
        </p:txBody>
      </p:sp>
      <p:sp>
        <p:nvSpPr>
          <p:cNvPr id="2" name="Google Shape;96;p2">
            <a:extLst>
              <a:ext uri="{FF2B5EF4-FFF2-40B4-BE49-F238E27FC236}">
                <a16:creationId xmlns:a16="http://schemas.microsoft.com/office/drawing/2014/main" id="{BC673118-175C-1BB4-BA00-68558CA37131}"/>
              </a:ext>
            </a:extLst>
          </p:cNvPr>
          <p:cNvSpPr txBox="1"/>
          <p:nvPr/>
        </p:nvSpPr>
        <p:spPr>
          <a:xfrm>
            <a:off x="4433813" y="275724"/>
            <a:ext cx="35942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Encontro 1 – Figuras atividade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1634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A0FA42-8EFA-715C-AD4C-021432E28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410" y="2103437"/>
            <a:ext cx="5538746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t-BR" sz="2000" dirty="0">
                <a:latin typeface="Garamond" panose="02020404030301010803" pitchFamily="18" charset="0"/>
              </a:rPr>
              <a:t>O gene </a:t>
            </a:r>
            <a:r>
              <a:rPr lang="pt-BR" sz="2000" i="1" dirty="0">
                <a:latin typeface="Garamond" panose="02020404030301010803" pitchFamily="18" charset="0"/>
              </a:rPr>
              <a:t>OCA2 </a:t>
            </a:r>
            <a:r>
              <a:rPr lang="pt-BR" sz="2000" dirty="0">
                <a:latin typeface="Garamond" panose="02020404030301010803" pitchFamily="18" charset="0"/>
              </a:rPr>
              <a:t>situa-se em 15q11.2 e o </a:t>
            </a:r>
            <a:r>
              <a:rPr lang="pt-BR" sz="2000" i="1" dirty="0">
                <a:latin typeface="Garamond" panose="02020404030301010803" pitchFamily="18" charset="0"/>
              </a:rPr>
              <a:t>HERC2</a:t>
            </a:r>
            <a:r>
              <a:rPr lang="pt-BR" sz="2000" dirty="0">
                <a:latin typeface="Garamond" panose="02020404030301010803" pitchFamily="18" charset="0"/>
              </a:rPr>
              <a:t> em 15q13, sendo que </a:t>
            </a:r>
            <a:r>
              <a:rPr lang="pt-BR" sz="2000" i="1" dirty="0">
                <a:latin typeface="Garamond" panose="02020404030301010803" pitchFamily="18" charset="0"/>
              </a:rPr>
              <a:t>HERC2</a:t>
            </a:r>
            <a:r>
              <a:rPr lang="pt-BR" sz="2000" dirty="0">
                <a:latin typeface="Garamond" panose="02020404030301010803" pitchFamily="18" charset="0"/>
              </a:rPr>
              <a:t> está apenas 10 </a:t>
            </a:r>
            <a:r>
              <a:rPr lang="pt-BR" sz="2000" dirty="0" err="1">
                <a:latin typeface="Garamond" panose="02020404030301010803" pitchFamily="18" charset="0"/>
              </a:rPr>
              <a:t>kb</a:t>
            </a:r>
            <a:r>
              <a:rPr lang="pt-BR" sz="2000" dirty="0">
                <a:latin typeface="Garamond" panose="02020404030301010803" pitchFamily="18" charset="0"/>
              </a:rPr>
              <a:t> acima de </a:t>
            </a:r>
            <a:r>
              <a:rPr lang="pt-BR" sz="2000" i="1" dirty="0">
                <a:latin typeface="Garamond" panose="02020404030301010803" pitchFamily="18" charset="0"/>
              </a:rPr>
              <a:t>OCA2</a:t>
            </a:r>
            <a:r>
              <a:rPr lang="pt-BR" sz="2000" dirty="0">
                <a:latin typeface="Garamond" panose="02020404030301010803" pitchFamily="18" charset="0"/>
              </a:rPr>
              <a:t>, isso é, estão muito próximos no genoma humano. O gene </a:t>
            </a:r>
            <a:r>
              <a:rPr lang="pt-BR" sz="2000" i="1" dirty="0">
                <a:latin typeface="Garamond" panose="02020404030301010803" pitchFamily="18" charset="0"/>
              </a:rPr>
              <a:t>SLC24A5</a:t>
            </a:r>
            <a:r>
              <a:rPr lang="pt-BR" sz="2000" dirty="0">
                <a:latin typeface="Garamond" panose="02020404030301010803" pitchFamily="18" charset="0"/>
              </a:rPr>
              <a:t>, também diretamente relacionado a cor da pele, está situado em 15q21.1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998B25E-1819-1EF8-8FA2-0CAF6C907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986" y="1221709"/>
            <a:ext cx="2869261" cy="402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148;g200a8357590_0_0">
            <a:extLst>
              <a:ext uri="{FF2B5EF4-FFF2-40B4-BE49-F238E27FC236}">
                <a16:creationId xmlns:a16="http://schemas.microsoft.com/office/drawing/2014/main" id="{4F7FB83E-0B44-0985-BD3E-5DEA9CCAEA0F}"/>
              </a:ext>
            </a:extLst>
          </p:cNvPr>
          <p:cNvSpPr txBox="1"/>
          <p:nvPr/>
        </p:nvSpPr>
        <p:spPr>
          <a:xfrm>
            <a:off x="6261156" y="5521341"/>
            <a:ext cx="4866900" cy="72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latin typeface="Garamond"/>
                <a:sym typeface="Garamond"/>
              </a:rPr>
              <a:t>Figura 7: </a:t>
            </a:r>
            <a:r>
              <a:rPr lang="pt-BR" sz="1800" dirty="0">
                <a:latin typeface="Garamond"/>
                <a:sym typeface="Garamond"/>
              </a:rPr>
              <a:t>Esquema do cromossomo 15 humanos com banda G.</a:t>
            </a:r>
            <a:endParaRPr sz="1800" dirty="0">
              <a:latin typeface="Garamond"/>
              <a:sym typeface="Garamond"/>
            </a:endParaRPr>
          </a:p>
        </p:txBody>
      </p:sp>
      <p:sp>
        <p:nvSpPr>
          <p:cNvPr id="3" name="Google Shape;96;p2">
            <a:extLst>
              <a:ext uri="{FF2B5EF4-FFF2-40B4-BE49-F238E27FC236}">
                <a16:creationId xmlns:a16="http://schemas.microsoft.com/office/drawing/2014/main" id="{F7DFC955-9E78-AD31-6160-BF57BAC4B6B8}"/>
              </a:ext>
            </a:extLst>
          </p:cNvPr>
          <p:cNvSpPr txBox="1"/>
          <p:nvPr/>
        </p:nvSpPr>
        <p:spPr>
          <a:xfrm>
            <a:off x="4433813" y="275724"/>
            <a:ext cx="35942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Encontro 1 – Figuras atividade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5079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8838</TotalTime>
  <Words>970</Words>
  <Application>Microsoft Office PowerPoint</Application>
  <PresentationFormat>Widescreen</PresentationFormat>
  <Paragraphs>77</Paragraphs>
  <Slides>9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Garamond</vt:lpstr>
      <vt:lpstr>Arial</vt:lpstr>
      <vt:lpstr>Courier</vt:lpstr>
      <vt:lpstr>Calibri</vt:lpstr>
      <vt:lpstr>Office Theme</vt:lpstr>
      <vt:lpstr> "Aspectos clássicos e moleculares da hereditariedade e expressão gênica" – Encontro 1  FIGURAS PARA ATIVIDADE 2 Replicação e condensação do material genético 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gene OCA2 situa-se em 15q11.2 e o HERC2 em 15q13, sendo que HERC2 está apenas 10 kb acima de OCA2, isso é, estão muito próximos no genoma humano. O gene SLC24A5, também diretamente relacionado a cor da pele, está situado em 15q21.1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3 – Tópico 1  ATIVIDADE 2  Replicação e condensação do material genético  Figuras</dc:title>
  <dc:creator>ANONIMO</dc:creator>
  <cp:lastModifiedBy>Silviene Fabiana Oliveira</cp:lastModifiedBy>
  <cp:revision>5</cp:revision>
  <dcterms:created xsi:type="dcterms:W3CDTF">2023-01-18T18:23:06Z</dcterms:created>
  <dcterms:modified xsi:type="dcterms:W3CDTF">2024-02-21T18:46:33Z</dcterms:modified>
</cp:coreProperties>
</file>