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400" r:id="rId3"/>
    <p:sldId id="401" r:id="rId4"/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9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51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30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6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088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3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811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732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59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243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848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4978C-2B8C-4A27-A19A-F4501A01E99D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EE78-4E63-4FF6-B3AD-7CF8FDBC8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90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679DF738-0B24-4317-B8C2-C77EA8BC8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7" y="628093"/>
            <a:ext cx="7334930" cy="2879725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Breve verificação de conhecimentos sobre plantas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21EED6-8FD2-4B5E-871A-6D52BFB2A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5657" y="4242116"/>
            <a:ext cx="7334930" cy="2222264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Este questionário contém 15 questões de resposta rápida (certo ou errado). </a:t>
            </a:r>
          </a:p>
          <a:p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Espera-se que seja concluído em até 15 minutos. </a:t>
            </a:r>
          </a:p>
          <a:p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Anote suas respostas para </a:t>
            </a:r>
            <a:r>
              <a:rPr lang="pt-BR" b="1">
                <a:solidFill>
                  <a:schemeClr val="tx1">
                    <a:lumMod val="85000"/>
                    <a:lumOff val="15000"/>
                  </a:schemeClr>
                </a:solidFill>
              </a:rPr>
              <a:t>a discussão em sala.</a:t>
            </a:r>
            <a:endParaRPr lang="pt-B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424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28E1894-6055-4C7E-A30D-E99C5A5FD960}"/>
              </a:ext>
            </a:extLst>
          </p:cNvPr>
          <p:cNvSpPr txBox="1"/>
          <p:nvPr/>
        </p:nvSpPr>
        <p:spPr>
          <a:xfrm>
            <a:off x="803807" y="3013502"/>
            <a:ext cx="8340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9) </a:t>
            </a:r>
            <a:r>
              <a:rPr lang="pt-BR" sz="2400" dirty="0"/>
              <a:t>A presença de vasos, ou seja, tecidos vasculares, é um dos fatores que permitiu a diversificação das plantas. 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316D3D-9907-0D63-EB22-16792D8DAF75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2717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32C76C6-301B-4D4D-8312-05CC9F8762D6}"/>
              </a:ext>
            </a:extLst>
          </p:cNvPr>
          <p:cNvSpPr txBox="1"/>
          <p:nvPr/>
        </p:nvSpPr>
        <p:spPr>
          <a:xfrm>
            <a:off x="803807" y="2828836"/>
            <a:ext cx="8340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10) </a:t>
            </a:r>
            <a:r>
              <a:rPr lang="pt-BR" sz="2400" dirty="0"/>
              <a:t>A elevação da copa de espécies arbóreas como a araucária e plantas de mata fechada resulta da ação de meristemas ao longo do caule. 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CB3FE5-4036-E8DE-EAE2-648B06033707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93540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 4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DFC5C484-979C-4B24-AA4C-FBED42129967}"/>
              </a:ext>
            </a:extLst>
          </p:cNvPr>
          <p:cNvSpPr txBox="1"/>
          <p:nvPr/>
        </p:nvSpPr>
        <p:spPr>
          <a:xfrm>
            <a:off x="803807" y="2828836"/>
            <a:ext cx="8340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11) </a:t>
            </a:r>
            <a:r>
              <a:rPr lang="pt-BR" sz="2400" dirty="0"/>
              <a:t>Xilema e floema são tecidos antagônicos. O primeiro é um tecido morto onde o transporte é acrópeto, enquanto o segundo é vivo e o transporte é </a:t>
            </a:r>
            <a:r>
              <a:rPr lang="pt-BR" sz="2400" dirty="0" err="1"/>
              <a:t>basípeto</a:t>
            </a:r>
            <a:r>
              <a:rPr lang="pt-BR" sz="2400" dirty="0"/>
              <a:t>. 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F34F34C-FA0C-6646-42CA-7C31B0F0F79F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37561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4CA10CA0-0DC8-4D4F-ABFD-642EABA6F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546" y="444126"/>
            <a:ext cx="834645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12) </a:t>
            </a: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imagens abaixo referem-se à estrutura primária de um caule em secção transversal, representativa de uma</a:t>
            </a: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angiosperma do grupo das eudicotiledôneas, visto que o xilema tem elementos de vaso e os feixes vasculares estão organizados em cilindro único.</a:t>
            </a:r>
            <a:endParaRPr kumimoji="0" lang="pt-BR" alt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94F69179-72F5-45E6-8F23-D74F4A59AE41}"/>
              </a:ext>
            </a:extLst>
          </p:cNvPr>
          <p:cNvGrpSpPr/>
          <p:nvPr/>
        </p:nvGrpSpPr>
        <p:grpSpPr>
          <a:xfrm>
            <a:off x="1237632" y="2398786"/>
            <a:ext cx="7273929" cy="4248000"/>
            <a:chOff x="1015952" y="2093976"/>
            <a:chExt cx="7273929" cy="4248000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BB62B382-EC63-4381-8FA1-701F62BCF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5952" y="2093976"/>
              <a:ext cx="4349836" cy="4248000"/>
            </a:xfrm>
            <a:prstGeom prst="rect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</p:pic>
        <p:pic>
          <p:nvPicPr>
            <p:cNvPr id="13" name="Imagem 12">
              <a:extLst>
                <a:ext uri="{FF2B5EF4-FFF2-40B4-BE49-F238E27FC236}">
                  <a16:creationId xmlns:a16="http://schemas.microsoft.com/office/drawing/2014/main" id="{16271E97-475C-4DEA-A182-98764693C7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3881" y="2093976"/>
              <a:ext cx="2736000" cy="4247270"/>
            </a:xfrm>
            <a:prstGeom prst="rect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</p:pic>
      </p:grpSp>
      <p:sp>
        <p:nvSpPr>
          <p:cNvPr id="3" name="Título 1">
            <a:extLst>
              <a:ext uri="{FF2B5EF4-FFF2-40B4-BE49-F238E27FC236}">
                <a16:creationId xmlns:a16="http://schemas.microsoft.com/office/drawing/2014/main" id="{C9B1C17C-6AA0-8D27-5CF4-49B12FA1B18D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3933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CB77C253-EF77-45F9-8B6D-74E38F435AFE}"/>
              </a:ext>
            </a:extLst>
          </p:cNvPr>
          <p:cNvSpPr txBox="1"/>
          <p:nvPr/>
        </p:nvSpPr>
        <p:spPr>
          <a:xfrm>
            <a:off x="824842" y="3198168"/>
            <a:ext cx="8319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13) </a:t>
            </a:r>
            <a:r>
              <a:rPr lang="pt-BR" sz="2400" dirty="0" err="1"/>
              <a:t>Traqueíde</a:t>
            </a:r>
            <a:r>
              <a:rPr lang="pt-BR" sz="2400" dirty="0"/>
              <a:t> e elemento de tubo crivado são células do floema. 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852C6EE-5829-D5DF-507F-73BF3F3B6243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40109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C28BB48-CA2B-4C93-9AB0-3CD222774FE3}"/>
              </a:ext>
            </a:extLst>
          </p:cNvPr>
          <p:cNvSpPr txBox="1"/>
          <p:nvPr/>
        </p:nvSpPr>
        <p:spPr>
          <a:xfrm>
            <a:off x="824842" y="2644170"/>
            <a:ext cx="83191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14) </a:t>
            </a:r>
            <a:r>
              <a:rPr lang="pt-BR" sz="2400" dirty="0"/>
              <a:t>As expressões “seiva elaborada” (para o transporte floemático) e “seiva bruta” (para o transporte xilemático) são adequadas porque, nesta última, a planta transporta tudo o que, passivamente, absorve do substrato. 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60AACC1-162E-F173-59E6-8CF8CA974852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59370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0345F26-D249-4323-A4C8-34B4A33F4A5C}"/>
              </a:ext>
            </a:extLst>
          </p:cNvPr>
          <p:cNvSpPr txBox="1"/>
          <p:nvPr/>
        </p:nvSpPr>
        <p:spPr>
          <a:xfrm>
            <a:off x="824842" y="2274838"/>
            <a:ext cx="83191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15) </a:t>
            </a:r>
            <a:r>
              <a:rPr lang="pt-BR" sz="2400" dirty="0"/>
              <a:t>(UFJF-MG, adaptada) Para a sua sobrevivência, as plantas vasculares precisam superar condições adversas. Um dos problemas encontrados pelas plantas é a proteção contra a perda de água e as soluções utilizadas por elas para superar tais limitações são a formação da epiderme e de lenticelas.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80AEDAD-0F83-8A1B-AA4B-AF43BBE95DF2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6550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14D1FFC3-958C-443A-BD5D-8DDEE3842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184" y="647538"/>
            <a:ext cx="83418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Observe a figura a seguir (</a:t>
            </a:r>
            <a:r>
              <a:rPr kumimoji="0" lang="pt-BR" altLang="pt-B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Raven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et al. 2007), que traz um cladograma das </a:t>
            </a:r>
            <a:r>
              <a:rPr kumimoji="0" lang="pt-BR" altLang="pt-B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embriófitas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plantas que ocuparam com êxito o ambiente terrestre (e suas variações):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5" name="Imagem 1">
            <a:extLst>
              <a:ext uri="{FF2B5EF4-FFF2-40B4-BE49-F238E27FC236}">
                <a16:creationId xmlns:a16="http://schemas.microsoft.com/office/drawing/2014/main" id="{E0A45629-C0E7-45F3-916B-60EBFCFE6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961" y="1725737"/>
            <a:ext cx="6681526" cy="435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9E000D9F-619D-436E-93BF-D95A43AE3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971" y="6080363"/>
            <a:ext cx="821946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base no cladograma, as briófitas não constituem um grupo monofilético e os musgos são os ancestrais das plantas vasculares.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911E5AE5-F56E-45C2-9D6A-7106D19E1A19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273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820ABE66-D0D4-4510-81AB-D8E9DCB82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106" y="448997"/>
            <a:ext cx="832889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Observe a figura a seguir (</a:t>
            </a:r>
            <a:r>
              <a:rPr kumimoji="0" lang="pt-BR" altLang="pt-B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Raven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 2007), que traz um cladograma das plantas vasculares: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61" name="Imagem 2">
            <a:extLst>
              <a:ext uri="{FF2B5EF4-FFF2-40B4-BE49-F238E27FC236}">
                <a16:creationId xmlns:a16="http://schemas.microsoft.com/office/drawing/2014/main" id="{ADDEDE4A-E6B8-4FFD-8C52-DE8BD62DE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08" y="1113705"/>
            <a:ext cx="5652654" cy="437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077B671A-15A0-4B64-BEDE-955FF2B51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106" y="5487983"/>
            <a:ext cx="832889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base no cladograma, o termo pteridófita, nomenclatura tradicional que abrange, por exemplo, espécies de </a:t>
            </a:r>
            <a:r>
              <a:rPr kumimoji="0" lang="pt-BR" altLang="pt-B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Psilotum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pt-BR" altLang="pt-B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Lycopodium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pt-BR" altLang="pt-B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Equisetum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samambaias é inadequado, pois se trata de um grupo monofilético que antecedeu, evolutivamente, o surgimento das plantas com sementes. 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458CA43-2B4D-9549-65F4-79C663D081BB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727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3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3E674200-6A46-44AA-8350-03CE2883CFE0}"/>
              </a:ext>
            </a:extLst>
          </p:cNvPr>
          <p:cNvSpPr txBox="1"/>
          <p:nvPr/>
        </p:nvSpPr>
        <p:spPr>
          <a:xfrm>
            <a:off x="824842" y="2767281"/>
            <a:ext cx="8266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3) </a:t>
            </a:r>
            <a:r>
              <a:rPr lang="pt-BR" sz="2400" dirty="0"/>
              <a:t>Tanto a </a:t>
            </a:r>
            <a:r>
              <a:rPr lang="pt-BR" sz="2400" dirty="0" err="1"/>
              <a:t>homosporia</a:t>
            </a:r>
            <a:r>
              <a:rPr lang="pt-BR" sz="2400" dirty="0"/>
              <a:t> quanto a heterosporia não interferem nas possibilidades de trocas gênicas, uma vez que ocorrem na geração esporofítica, não sexuada. </a:t>
            </a:r>
          </a:p>
          <a:p>
            <a:endParaRPr lang="pt-BR" sz="24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5901E430-391B-AB50-E814-905FD449876C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94859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166F6D2-0F4A-461A-8678-EBCF7ABB8D40}"/>
              </a:ext>
            </a:extLst>
          </p:cNvPr>
          <p:cNvSpPr txBox="1"/>
          <p:nvPr/>
        </p:nvSpPr>
        <p:spPr>
          <a:xfrm>
            <a:off x="824842" y="3013502"/>
            <a:ext cx="8266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4) </a:t>
            </a:r>
            <a:r>
              <a:rPr lang="pt-BR" sz="2400" dirty="0"/>
              <a:t>Nas plantas vasculares, esporos e gametas são haploides, pois são produzidos pela meiose.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4A85B3-CE79-82C6-593E-979F3D689888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2066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</a:t>
              </a:r>
            </a:p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4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ACE1B50-6C4D-4C2A-936E-76D76B6F0076}"/>
              </a:ext>
            </a:extLst>
          </p:cNvPr>
          <p:cNvSpPr txBox="1"/>
          <p:nvPr/>
        </p:nvSpPr>
        <p:spPr>
          <a:xfrm>
            <a:off x="824842" y="3013502"/>
            <a:ext cx="8266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5) </a:t>
            </a:r>
            <a:r>
              <a:rPr lang="pt-BR" sz="2400" dirty="0"/>
              <a:t>O gameta masculino de todos os grupos de plantas depende de água para atingir o gameta feminino.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A76067-ADB2-D518-6B92-C35142CB15F0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6197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86A31B2-DA2B-474A-8CED-53B4893C2798}"/>
              </a:ext>
            </a:extLst>
          </p:cNvPr>
          <p:cNvSpPr txBox="1"/>
          <p:nvPr/>
        </p:nvSpPr>
        <p:spPr>
          <a:xfrm>
            <a:off x="824842" y="3198168"/>
            <a:ext cx="8266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6) </a:t>
            </a:r>
            <a:r>
              <a:rPr lang="pt-BR" sz="2400" dirty="0"/>
              <a:t>O grão de pólen é o gameta masculino. 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6C1A40B-120C-F0D9-B8D7-5DD0E2317AA0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1309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9CF27291-CBCF-4340-8EEF-594661ECEF81}"/>
              </a:ext>
            </a:extLst>
          </p:cNvPr>
          <p:cNvSpPr txBox="1"/>
          <p:nvPr/>
        </p:nvSpPr>
        <p:spPr>
          <a:xfrm>
            <a:off x="803807" y="3198168"/>
            <a:ext cx="8340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7) </a:t>
            </a:r>
            <a:r>
              <a:rPr lang="pt-BR" sz="2400" dirty="0"/>
              <a:t>O estróbilo feminino (a pinha dos pinheiros) é a flor das gimnospermas.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1AC0A37F-5C7B-9EE6-67F2-0ADD5AAC9CE1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4708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CDA0D91-FD4B-422A-A7ED-759AF4BCB3B2}"/>
              </a:ext>
            </a:extLst>
          </p:cNvPr>
          <p:cNvGrpSpPr/>
          <p:nvPr/>
        </p:nvGrpSpPr>
        <p:grpSpPr>
          <a:xfrm>
            <a:off x="-43542" y="0"/>
            <a:ext cx="847349" cy="6858000"/>
            <a:chOff x="-68164" y="0"/>
            <a:chExt cx="847349" cy="6858000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2AF663F1-7A6B-4794-807A-BF0DD17B0B16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2" r="57369"/>
            <a:stretch/>
          </p:blipFill>
          <p:spPr bwMode="auto">
            <a:xfrm>
              <a:off x="27946" y="49177"/>
              <a:ext cx="721671" cy="749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F4BAD1E-1331-4325-A739-1B6E0ABB46C2}"/>
                </a:ext>
              </a:extLst>
            </p:cNvPr>
            <p:cNvSpPr/>
            <p:nvPr/>
          </p:nvSpPr>
          <p:spPr>
            <a:xfrm>
              <a:off x="0" y="0"/>
              <a:ext cx="749617" cy="6858000"/>
            </a:xfrm>
            <a:prstGeom prst="rect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350">
                <a:solidFill>
                  <a:schemeClr val="tx1"/>
                </a:solidFill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7AB15-8800-481E-A5EB-4ABC37796A82}"/>
                </a:ext>
              </a:extLst>
            </p:cNvPr>
            <p:cNvSpPr txBox="1"/>
            <p:nvPr/>
          </p:nvSpPr>
          <p:spPr>
            <a:xfrm rot="16200000">
              <a:off x="-2106087" y="2865114"/>
              <a:ext cx="487606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PROFBIO</a:t>
              </a:r>
            </a:p>
            <a:p>
              <a:pPr algn="ctr"/>
              <a:r>
                <a:rPr lang="pt-BR" dirty="0">
                  <a:solidFill>
                    <a:schemeClr val="accent1">
                      <a:lumMod val="75000"/>
                    </a:schemeClr>
                  </a:solidFill>
                  <a:latin typeface="Bahnschrift SemiLight" panose="020B0502040204020203" pitchFamily="34" charset="0"/>
                </a:rPr>
                <a:t>Mestrado Profissional em Ensino de Biologia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C577CC8-B8B5-41D6-BFBF-BFDB5A84B18A}"/>
                </a:ext>
              </a:extLst>
            </p:cNvPr>
            <p:cNvSpPr txBox="1"/>
            <p:nvPr/>
          </p:nvSpPr>
          <p:spPr>
            <a:xfrm>
              <a:off x="0" y="5640109"/>
              <a:ext cx="749617" cy="615553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TEMA 1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A10C490E-49DC-48B6-8661-2837FA976CAE}"/>
                </a:ext>
              </a:extLst>
            </p:cNvPr>
            <p:cNvSpPr txBox="1"/>
            <p:nvPr/>
          </p:nvSpPr>
          <p:spPr>
            <a:xfrm>
              <a:off x="-40868" y="6242892"/>
              <a:ext cx="820053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</a:rPr>
                <a:t>Bloco 4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FAB6DF2-E296-45A8-A189-450283B9B976}"/>
              </a:ext>
            </a:extLst>
          </p:cNvPr>
          <p:cNvSpPr txBox="1"/>
          <p:nvPr/>
        </p:nvSpPr>
        <p:spPr>
          <a:xfrm>
            <a:off x="803807" y="3013501"/>
            <a:ext cx="8340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8) </a:t>
            </a:r>
            <a:r>
              <a:rPr lang="pt-BR" sz="2400" dirty="0"/>
              <a:t>A produção do esporo feminino das angiospermas ocorre dentro do óvulo. 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0420B21-1792-15E2-B262-27AA70B8D928}"/>
              </a:ext>
            </a:extLst>
          </p:cNvPr>
          <p:cNvSpPr txBox="1">
            <a:spLocks/>
          </p:cNvSpPr>
          <p:nvPr/>
        </p:nvSpPr>
        <p:spPr>
          <a:xfrm>
            <a:off x="824842" y="-11528"/>
            <a:ext cx="8266590" cy="870503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V ou </a:t>
            </a:r>
            <a:r>
              <a:rPr lang="pt-BR" b="1" dirty="0" err="1">
                <a:ln/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pt-BR" b="1" dirty="0">
                <a:ln/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1822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namica_DiversidadeGruposPlantas" id="{B4B56862-4F71-46CA-95E2-33C7FBDE3F9C}" vid="{DCF415D1-17B2-4D6D-A900-1B7485161D7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</TotalTime>
  <Words>743</Words>
  <Application>Microsoft Office PowerPoint</Application>
  <PresentationFormat>Apresentação na tela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Bahnschrift SemiBold</vt:lpstr>
      <vt:lpstr>Bahnschrift SemiLight</vt:lpstr>
      <vt:lpstr>Calibri</vt:lpstr>
      <vt:lpstr>Calibri Light</vt:lpstr>
      <vt:lpstr>Tema do Office</vt:lpstr>
      <vt:lpstr>Breve verificação de conhecimentos sobre plantas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Denise Maria Trombert Oliveira</dc:creator>
  <cp:lastModifiedBy>Yara Maria Rauh Müller</cp:lastModifiedBy>
  <cp:revision>59</cp:revision>
  <dcterms:created xsi:type="dcterms:W3CDTF">2018-08-26T11:43:44Z</dcterms:created>
  <dcterms:modified xsi:type="dcterms:W3CDTF">2023-05-09T13:36:42Z</dcterms:modified>
</cp:coreProperties>
</file>