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0"/>
  </p:handoutMasterIdLst>
  <p:sldIdLst>
    <p:sldId id="513" r:id="rId2"/>
    <p:sldId id="356" r:id="rId3"/>
    <p:sldId id="357" r:id="rId4"/>
    <p:sldId id="358" r:id="rId5"/>
    <p:sldId id="359" r:id="rId6"/>
    <p:sldId id="360" r:id="rId7"/>
    <p:sldId id="361" r:id="rId8"/>
    <p:sldId id="278" r:id="rId9"/>
  </p:sldIdLst>
  <p:sldSz cx="9144000" cy="6858000" type="screen4x3"/>
  <p:notesSz cx="6669088" cy="97742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4B6C5222-6DB8-DE66-7D74-3B9C1B00F9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64AEFA6B-6D7C-46F8-1D6A-D21DC2BA94B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10596" name="Rectangle 4">
            <a:extLst>
              <a:ext uri="{FF2B5EF4-FFF2-40B4-BE49-F238E27FC236}">
                <a16:creationId xmlns:a16="http://schemas.microsoft.com/office/drawing/2014/main" id="{0EAA511F-BAF6-5A56-9D07-3E7EBDB0431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889250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10597" name="Rectangle 5">
            <a:extLst>
              <a:ext uri="{FF2B5EF4-FFF2-40B4-BE49-F238E27FC236}">
                <a16:creationId xmlns:a16="http://schemas.microsoft.com/office/drawing/2014/main" id="{E558C73F-4AD7-F39F-F478-39FD5399FC3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285288"/>
            <a:ext cx="2889250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CD9E66-5C48-44CD-BA98-F219A12219A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3AD757-84D9-6015-E2EF-4F45EB61F0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DFAA67-C046-63D3-1352-C550316313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93A388-8CD0-3FE3-7207-20C4B7B899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5C2FF-AF03-4E2F-A0D0-2CE087329A3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2050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835BD0-7751-A812-36C0-DCCE6A416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D2B45A-C309-9CE2-9674-4E083DFFDD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2841D0-8870-6262-347A-8B41D3D2CD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879F6-3680-4D1E-90C1-C23F73733CD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9309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371828-A0A9-CE53-FEBF-0892E71A46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67F021-73F1-B96A-65A1-39DEDD891B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100E5F-02C8-136C-F9FF-355D69CC8C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450BE-BE0D-4E94-BD24-CEDF3E323AA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188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60936F-DB44-1EFD-27B7-D60F4ED7B5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547455-4E39-4818-D320-64049D87BF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F98457-A761-1D28-60E3-8760D9089C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3511B-6EB6-4542-B31E-54A35E50F4C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172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FC67AE-0022-A7A8-A416-62C402FD98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EA0D44-C191-75CC-CB49-9E23D2BD87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7B767B-2A1B-8507-3509-179C15E34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5D284-18D0-4BD9-B15E-0C8D9290A5B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057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E3E5F5-8419-FDF5-5A42-766FC3D7B7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635116-09D3-F4FF-3C40-D405E5202E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F5512C-666A-1FAC-8A7E-7BC05D8D63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F9797-813A-4053-AAC5-21552ED641D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6639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EA58076-11E7-4B40-A297-5F9AFB857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B591EA1-CFF4-EC47-320C-910794DB1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AA6E5C6-48B5-8168-F62D-FAC472B5FE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2F409-5454-462F-A906-77602F8A0F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232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69FA185-B50C-448B-F586-CEB71D569C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D6B10B-E024-3194-75F6-BFDE0DD203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76995E-05D6-13DD-5BCB-DE7BAC04B1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46BEF-D391-4179-B73D-7D16AA18E4F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0864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F109BF2-7CDF-E326-FE7D-FD6A2A8612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B1D84DB-9969-68B2-B08B-096EA33958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8AB11A0-83D8-4ADA-0320-98C7CF3D5E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E3E36-1E8B-4F2F-A1A3-350DD4F131C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65478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BB56AC-A49F-0920-3A54-2DD5A6A8AD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815A30-6A0B-C25E-05D4-A0ECE5C17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012321-2B10-61C1-2CE2-E6A65C7B67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7BFA9-2305-4A51-A5BB-C59E5121469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9512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63E981-166D-5AEB-35AC-B96A545D52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437851-39C5-BA63-D223-EE4F4E2FAD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ACFCD7-1BDD-2EDD-DB17-7B8C8812E5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42413-14A2-4DBD-B7BA-8844DE56D57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872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47886E8-238C-1B24-55CE-6C8CB7D32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1173E97-3B6B-1518-1DC8-38A39289B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CA38410-1054-B48B-7233-7852D9F233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01393D0-53D9-0D00-A084-01F12103DA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9BAC978-D2A6-E057-939E-D98CF21FA5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627C1A5-0816-462C-986B-EECBFB83D23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3">
            <a:extLst>
              <a:ext uri="{FF2B5EF4-FFF2-40B4-BE49-F238E27FC236}">
                <a16:creationId xmlns:a16="http://schemas.microsoft.com/office/drawing/2014/main" id="{C0006FF5-4DC7-FF7B-6845-767980023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565400"/>
            <a:ext cx="7772400" cy="1143000"/>
          </a:xfrm>
        </p:spPr>
        <p:txBody>
          <a:bodyPr/>
          <a:lstStyle/>
          <a:p>
            <a:r>
              <a:rPr lang="pt-BR" altLang="pt-BR" b="1"/>
              <a:t>SISTEMAS DE </a:t>
            </a:r>
            <a:br>
              <a:rPr lang="pt-BR" altLang="pt-BR" b="1"/>
            </a:br>
            <a:r>
              <a:rPr lang="pt-BR" altLang="pt-BR" b="1"/>
              <a:t>ESGOTOS SANITÁRIOS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2">
            <a:extLst>
              <a:ext uri="{FF2B5EF4-FFF2-40B4-BE49-F238E27FC236}">
                <a16:creationId xmlns:a16="http://schemas.microsoft.com/office/drawing/2014/main" id="{103860AA-892F-E057-122E-9F779B2AF7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/>
              <a:t>PROGRAMA DA DISCIPLINA</a:t>
            </a:r>
          </a:p>
        </p:txBody>
      </p:sp>
      <p:sp>
        <p:nvSpPr>
          <p:cNvPr id="4099" name="Espaço Reservado para Conteúdo 3">
            <a:extLst>
              <a:ext uri="{FF2B5EF4-FFF2-40B4-BE49-F238E27FC236}">
                <a16:creationId xmlns:a16="http://schemas.microsoft.com/office/drawing/2014/main" id="{6E8369ED-91A6-A901-A722-5EC9802067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981200"/>
            <a:ext cx="8353425" cy="4114800"/>
          </a:xfrm>
        </p:spPr>
        <p:txBody>
          <a:bodyPr/>
          <a:lstStyle/>
          <a:p>
            <a:pPr algn="just"/>
            <a:r>
              <a:rPr lang="pt-BR" altLang="pt-BR" sz="4000">
                <a:cs typeface="Times New Roman" panose="02020603050405020304" pitchFamily="18" charset="0"/>
              </a:rPr>
              <a:t>Introdução. </a:t>
            </a:r>
          </a:p>
          <a:p>
            <a:pPr algn="just"/>
            <a:r>
              <a:rPr lang="pt-BR" altLang="pt-BR" sz="4000">
                <a:cs typeface="Times New Roman" panose="02020603050405020304" pitchFamily="18" charset="0"/>
              </a:rPr>
              <a:t>Hidráulica aplicada a sistemas de esgotos; fórmulas da hidráulica teórica; equação da Continuidade; escoamento em regime permanente e uniforme. </a:t>
            </a:r>
            <a:endParaRPr lang="pt-BR" alt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2">
            <a:extLst>
              <a:ext uri="{FF2B5EF4-FFF2-40B4-BE49-F238E27FC236}">
                <a16:creationId xmlns:a16="http://schemas.microsoft.com/office/drawing/2014/main" id="{3BD0DCC0-5E53-4C95-16C3-4425B61897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/>
              <a:t>PROGRAMA DA DISCIPLINA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D927E9E-321A-2C1B-DAF6-834F8CEE9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981200"/>
            <a:ext cx="8353425" cy="4114800"/>
          </a:xfrm>
        </p:spPr>
        <p:txBody>
          <a:bodyPr/>
          <a:lstStyle/>
          <a:p>
            <a:pPr algn="just">
              <a:defRPr/>
            </a:pPr>
            <a:r>
              <a:rPr lang="pt-BR" sz="4000" dirty="0">
                <a:ea typeface="Times New Roman" panose="02020603050405020304" pitchFamily="18" charset="0"/>
              </a:rPr>
              <a:t>Escoamento em condutos forçados; fórmula de </a:t>
            </a:r>
            <a:r>
              <a:rPr lang="pt-BR" sz="4000" dirty="0" err="1">
                <a:ea typeface="Times New Roman" panose="02020603050405020304" pitchFamily="18" charset="0"/>
              </a:rPr>
              <a:t>Hazen</a:t>
            </a:r>
            <a:r>
              <a:rPr lang="pt-BR" sz="4000" dirty="0">
                <a:ea typeface="Times New Roman" panose="02020603050405020304" pitchFamily="18" charset="0"/>
              </a:rPr>
              <a:t>-Williams; perdas de carga normais e acidentais; </a:t>
            </a:r>
          </a:p>
          <a:p>
            <a:pPr algn="just">
              <a:defRPr/>
            </a:pPr>
            <a:r>
              <a:rPr lang="pt-BR" sz="4000" dirty="0">
                <a:ea typeface="Times New Roman" panose="02020603050405020304" pitchFamily="18" charset="0"/>
              </a:rPr>
              <a:t>Escoamento em condutos forçados por gravidade e por recalque e sua aplicação em sistemas de esgotos;</a:t>
            </a:r>
          </a:p>
          <a:p>
            <a:pPr marL="0" indent="0" algn="just">
              <a:buFontTx/>
              <a:buNone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2">
            <a:extLst>
              <a:ext uri="{FF2B5EF4-FFF2-40B4-BE49-F238E27FC236}">
                <a16:creationId xmlns:a16="http://schemas.microsoft.com/office/drawing/2014/main" id="{A6480F9D-1668-07CF-6CCF-DED4697287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/>
              <a:t>PROGRAMA DA DISCIPLINA</a:t>
            </a:r>
          </a:p>
        </p:txBody>
      </p:sp>
      <p:sp>
        <p:nvSpPr>
          <p:cNvPr id="6147" name="Espaço Reservado para Conteúdo 3">
            <a:extLst>
              <a:ext uri="{FF2B5EF4-FFF2-40B4-BE49-F238E27FC236}">
                <a16:creationId xmlns:a16="http://schemas.microsoft.com/office/drawing/2014/main" id="{D6F574C5-6088-5BA0-197C-F03D9C9FF5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981200"/>
            <a:ext cx="8353425" cy="4114800"/>
          </a:xfrm>
        </p:spPr>
        <p:txBody>
          <a:bodyPr/>
          <a:lstStyle/>
          <a:p>
            <a:pPr algn="just"/>
            <a:r>
              <a:rPr lang="pt-BR" altLang="pt-BR" sz="4000">
                <a:cs typeface="Times New Roman" panose="02020603050405020304" pitchFamily="18" charset="0"/>
              </a:rPr>
              <a:t>Escoamento em condutos livres; fórmula de Manning. Aplicação em Sistemas de Esgotos Sanitários.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2">
            <a:extLst>
              <a:ext uri="{FF2B5EF4-FFF2-40B4-BE49-F238E27FC236}">
                <a16:creationId xmlns:a16="http://schemas.microsoft.com/office/drawing/2014/main" id="{2C62D2CE-33C5-78E4-6F2B-E399708197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/>
              <a:t>PROGRAMA DA DISCIPLINA</a:t>
            </a:r>
          </a:p>
        </p:txBody>
      </p:sp>
      <p:sp>
        <p:nvSpPr>
          <p:cNvPr id="7171" name="Espaço Reservado para Conteúdo 3">
            <a:extLst>
              <a:ext uri="{FF2B5EF4-FFF2-40B4-BE49-F238E27FC236}">
                <a16:creationId xmlns:a16="http://schemas.microsoft.com/office/drawing/2014/main" id="{5B71C1C2-B706-4160-7095-F855CD1FD6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752600"/>
            <a:ext cx="8353425" cy="4114800"/>
          </a:xfrm>
        </p:spPr>
        <p:txBody>
          <a:bodyPr/>
          <a:lstStyle/>
          <a:p>
            <a:pPr algn="just"/>
            <a:r>
              <a:rPr lang="pt-BR" altLang="pt-BR" sz="4000">
                <a:cs typeface="Times New Roman" panose="02020603050405020304" pitchFamily="18" charset="0"/>
              </a:rPr>
              <a:t>Sistemas de esgotos sanitários; introdução; tipos de sistemas de esgotos; partes de um sistema de esgotos sanitários; normas para projetos; tipos de traçado de rede; órgãos acessórios; localização da tubulação na via pública; redes simples e dupla; ligações prediais.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2">
            <a:extLst>
              <a:ext uri="{FF2B5EF4-FFF2-40B4-BE49-F238E27FC236}">
                <a16:creationId xmlns:a16="http://schemas.microsoft.com/office/drawing/2014/main" id="{8411F212-D714-3BB2-CB29-C8FCD2714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/>
              <a:t>PROGRAMA DA DISCIPLINA</a:t>
            </a:r>
          </a:p>
        </p:txBody>
      </p:sp>
      <p:sp>
        <p:nvSpPr>
          <p:cNvPr id="8195" name="Espaço Reservado para Conteúdo 3">
            <a:extLst>
              <a:ext uri="{FF2B5EF4-FFF2-40B4-BE49-F238E27FC236}">
                <a16:creationId xmlns:a16="http://schemas.microsoft.com/office/drawing/2014/main" id="{1AFB2E8E-98F9-02F9-BC45-7A2ECFB865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752600"/>
            <a:ext cx="8353425" cy="4114800"/>
          </a:xfrm>
        </p:spPr>
        <p:txBody>
          <a:bodyPr/>
          <a:lstStyle/>
          <a:p>
            <a:pPr algn="just"/>
            <a:r>
              <a:rPr lang="pt-BR" altLang="pt-BR" sz="4000">
                <a:cs typeface="Times New Roman" panose="02020603050405020304" pitchFamily="18" charset="0"/>
              </a:rPr>
              <a:t>Vazões de esgotos; critérios gerais de dimensionamento de redes de esgotos sanitários; infiltração; tensão trativa mínima; circulação de gases, recobrimento mínimo; entrada de ar no escoamento; projeto de rede coletora de esgotos sanitários.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2">
            <a:extLst>
              <a:ext uri="{FF2B5EF4-FFF2-40B4-BE49-F238E27FC236}">
                <a16:creationId xmlns:a16="http://schemas.microsoft.com/office/drawing/2014/main" id="{8C8F1860-BC96-8FF9-E0E6-B13DEE949F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/>
              <a:t>PROGRAMA DA DISCIPLINA</a:t>
            </a:r>
          </a:p>
        </p:txBody>
      </p:sp>
      <p:sp>
        <p:nvSpPr>
          <p:cNvPr id="9219" name="Espaço Reservado para Conteúdo 3">
            <a:extLst>
              <a:ext uri="{FF2B5EF4-FFF2-40B4-BE49-F238E27FC236}">
                <a16:creationId xmlns:a16="http://schemas.microsoft.com/office/drawing/2014/main" id="{D1FE406F-D00D-CF6A-B567-AF2F6D7FA6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752600"/>
            <a:ext cx="8353425" cy="4114800"/>
          </a:xfrm>
        </p:spPr>
        <p:txBody>
          <a:bodyPr/>
          <a:lstStyle/>
          <a:p>
            <a:pPr algn="just"/>
            <a:r>
              <a:rPr lang="pt-BR" altLang="pt-BR" sz="4000">
                <a:cs typeface="Times New Roman" panose="02020603050405020304" pitchFamily="18" charset="0"/>
              </a:rPr>
              <a:t>Interceptores de esgotos. Emissários. Sifões invertidos. Estações elevatórias de esgotos sanitários.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>
            <a:extLst>
              <a:ext uri="{FF2B5EF4-FFF2-40B4-BE49-F238E27FC236}">
                <a16:creationId xmlns:a16="http://schemas.microsoft.com/office/drawing/2014/main" id="{8B8D2D92-4E35-A260-AC21-13FF0039F0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800" b="1"/>
              <a:t>Bibliografia</a:t>
            </a:r>
          </a:p>
        </p:txBody>
      </p:sp>
      <p:sp>
        <p:nvSpPr>
          <p:cNvPr id="10243" name="Espaço Reservado para Conteúdo 2">
            <a:extLst>
              <a:ext uri="{FF2B5EF4-FFF2-40B4-BE49-F238E27FC236}">
                <a16:creationId xmlns:a16="http://schemas.microsoft.com/office/drawing/2014/main" id="{8A829536-C619-B586-0CAF-1EE899BB8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981200"/>
            <a:ext cx="8640763" cy="4600575"/>
          </a:xfrm>
        </p:spPr>
        <p:txBody>
          <a:bodyPr/>
          <a:lstStyle/>
          <a:p>
            <a:pPr algn="just"/>
            <a:r>
              <a:rPr lang="pt-BR" altLang="pt-BR" sz="3600">
                <a:cs typeface="Times New Roman" panose="02020603050405020304" pitchFamily="18" charset="0"/>
              </a:rPr>
              <a:t>NETTO, José Martiniano de Azevedo; &amp; FERNÁNDEZ Y FERNANDÉZ, Miguel. Manual de Hidráulica. 9</a:t>
            </a:r>
            <a:r>
              <a:rPr lang="pt-BR" altLang="pt-BR" sz="3600" u="sng" baseline="30000">
                <a:cs typeface="Times New Roman" panose="02020603050405020304" pitchFamily="18" charset="0"/>
              </a:rPr>
              <a:t>a</a:t>
            </a:r>
            <a:r>
              <a:rPr lang="pt-BR" altLang="pt-BR" sz="3600">
                <a:cs typeface="Times New Roman" panose="02020603050405020304" pitchFamily="18" charset="0"/>
              </a:rPr>
              <a:t> edição, 2015. São Paulo. Editora Blucher.</a:t>
            </a:r>
          </a:p>
          <a:p>
            <a:pPr algn="just"/>
            <a:r>
              <a:rPr lang="pt-BR" altLang="pt-BR" sz="3600">
                <a:cs typeface="Times New Roman" panose="02020603050405020304" pitchFamily="18" charset="0"/>
              </a:rPr>
              <a:t>SOBRINHO, Pedro Alien &amp; TOMOYUKI, Milton. Coleta e Transporte de Esgoto Sanitário. São Paulo. Editora da ABES.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255</Words>
  <Application>Microsoft Office PowerPoint</Application>
  <PresentationFormat>Apresentação na tela (4:3)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Tema do Office</vt:lpstr>
      <vt:lpstr>SISTEMAS DE  ESGOTOS SANITÁRIOS</vt:lpstr>
      <vt:lpstr>PROGRAMA DA DISCIPLINA</vt:lpstr>
      <vt:lpstr>PROGRAMA DA DISCIPLINA</vt:lpstr>
      <vt:lpstr>PROGRAMA DA DISCIPLINA</vt:lpstr>
      <vt:lpstr>PROGRAMA DA DISCIPLINA</vt:lpstr>
      <vt:lpstr>PROGRAMA DA DISCIPLINA</vt:lpstr>
      <vt:lpstr>PROGRAMA DA DISCIPLINA</vt:lpstr>
      <vt:lpstr>Bibliografia</vt:lpstr>
    </vt:vector>
  </TitlesOfParts>
  <Company>PES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DIMENSIONAMENTO DE RESERVATÓRIOS DE ABASTECIMENTO DE ÁGUA</dc:title>
  <dc:creator>ADACTO</dc:creator>
  <cp:lastModifiedBy>Adacto Ottoni</cp:lastModifiedBy>
  <cp:revision>24</cp:revision>
  <cp:lastPrinted>2003-06-26T01:05:50Z</cp:lastPrinted>
  <dcterms:created xsi:type="dcterms:W3CDTF">2003-06-05T20:10:30Z</dcterms:created>
  <dcterms:modified xsi:type="dcterms:W3CDTF">2025-09-08T23:02:58Z</dcterms:modified>
</cp:coreProperties>
</file>