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-564" y="-8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5878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993517" y="2437998"/>
            <a:ext cx="7526655" cy="21056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7846"/>
              </a:lnSpc>
              <a:buNone/>
            </a:pPr>
            <a:r>
              <a:rPr lang="en-US" sz="5400" b="1" dirty="0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Descarte Consciente de Medicamentos</a:t>
            </a:r>
            <a:endParaRPr lang="en-US" sz="5400" dirty="0"/>
          </a:p>
        </p:txBody>
      </p:sp>
      <p:sp>
        <p:nvSpPr>
          <p:cNvPr id="6" name="Text 3"/>
          <p:cNvSpPr/>
          <p:nvPr/>
        </p:nvSpPr>
        <p:spPr>
          <a:xfrm>
            <a:off x="2065860" y="5403654"/>
            <a:ext cx="6179238" cy="6477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911"/>
              </a:lnSpc>
              <a:buNone/>
            </a:pPr>
            <a:r>
              <a:rPr lang="en-US" sz="2400" b="1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Antonio Velosa &amp; Marcela de Oliveira Sá</a:t>
            </a:r>
            <a:endParaRPr lang="en-US" sz="2400" b="1" dirty="0"/>
          </a:p>
        </p:txBody>
      </p:sp>
      <p:sp>
        <p:nvSpPr>
          <p:cNvPr id="7" name="Shape 4"/>
          <p:cNvSpPr/>
          <p:nvPr/>
        </p:nvSpPr>
        <p:spPr>
          <a:xfrm>
            <a:off x="808673" y="7206258"/>
            <a:ext cx="369689" cy="369689"/>
          </a:xfrm>
          <a:prstGeom prst="roundRect">
            <a:avLst>
              <a:gd name="adj" fmla="val 24731830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13" name="Imagem 12">
            <a:extLst>
              <a:ext uri="{FF2B5EF4-FFF2-40B4-BE49-F238E27FC236}">
                <a16:creationId xmlns="" xmlns:a16="http://schemas.microsoft.com/office/drawing/2014/main" id="{F958A3DF-A5C5-5F69-4320-CD79D14F2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098" y="224724"/>
            <a:ext cx="3609524" cy="15428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-1" y="984230"/>
            <a:ext cx="14630400" cy="8231505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0072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034480" y="3396615"/>
            <a:ext cx="10561439" cy="7252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710"/>
              </a:lnSpc>
              <a:buNone/>
            </a:pPr>
            <a:r>
              <a:rPr lang="en-US" sz="4568" b="1" dirty="0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Importância do Descarte Correto</a:t>
            </a:r>
            <a:endParaRPr lang="en-US" sz="4568" dirty="0"/>
          </a:p>
        </p:txBody>
      </p:sp>
      <p:grpSp>
        <p:nvGrpSpPr>
          <p:cNvPr id="19" name="Agrupar 18">
            <a:extLst>
              <a:ext uri="{FF2B5EF4-FFF2-40B4-BE49-F238E27FC236}">
                <a16:creationId xmlns="" xmlns:a16="http://schemas.microsoft.com/office/drawing/2014/main" id="{E1F6D3C3-2BAD-4A26-C304-9E4525FAD5F3}"/>
              </a:ext>
            </a:extLst>
          </p:cNvPr>
          <p:cNvGrpSpPr/>
          <p:nvPr/>
        </p:nvGrpSpPr>
        <p:grpSpPr>
          <a:xfrm>
            <a:off x="1103151" y="5540097"/>
            <a:ext cx="4070747" cy="725091"/>
            <a:chOff x="977027" y="4872990"/>
            <a:chExt cx="4070747" cy="725091"/>
          </a:xfrm>
        </p:grpSpPr>
        <p:sp>
          <p:nvSpPr>
            <p:cNvPr id="6" name="Shape 3"/>
            <p:cNvSpPr/>
            <p:nvPr/>
          </p:nvSpPr>
          <p:spPr>
            <a:xfrm>
              <a:off x="977027" y="4872990"/>
              <a:ext cx="522089" cy="522089"/>
            </a:xfrm>
            <a:prstGeom prst="roundRect">
              <a:avLst>
                <a:gd name="adj" fmla="val 20002"/>
              </a:avLst>
            </a:prstGeom>
            <a:solidFill>
              <a:srgbClr val="DDEEE6"/>
            </a:solidFill>
            <a:ln w="7620">
              <a:solidFill>
                <a:srgbClr val="C3D4CC"/>
              </a:solidFill>
              <a:prstDash val="solid"/>
            </a:ln>
          </p:spPr>
        </p:sp>
        <p:sp>
          <p:nvSpPr>
            <p:cNvPr id="7" name="Text 4"/>
            <p:cNvSpPr/>
            <p:nvPr/>
          </p:nvSpPr>
          <p:spPr>
            <a:xfrm>
              <a:off x="1170146" y="4959906"/>
              <a:ext cx="135731" cy="348139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indent="0" algn="ctr">
                <a:lnSpc>
                  <a:spcPts val="2741"/>
                </a:lnSpc>
                <a:buNone/>
              </a:pPr>
              <a:r>
                <a:rPr lang="en-US" sz="2741" b="1" dirty="0">
                  <a:solidFill>
                    <a:srgbClr val="3B4E4E"/>
                  </a:solidFill>
                  <a:latin typeface="Syne" pitchFamily="34" charset="0"/>
                  <a:ea typeface="Syne" pitchFamily="34" charset="-122"/>
                  <a:cs typeface="Syne" pitchFamily="34" charset="-120"/>
                </a:rPr>
                <a:t>1</a:t>
              </a:r>
              <a:endParaRPr lang="en-US" sz="2741" dirty="0"/>
            </a:p>
          </p:txBody>
        </p:sp>
        <p:sp>
          <p:nvSpPr>
            <p:cNvPr id="8" name="Text 5"/>
            <p:cNvSpPr/>
            <p:nvPr/>
          </p:nvSpPr>
          <p:spPr>
            <a:xfrm>
              <a:off x="1731169" y="4872990"/>
              <a:ext cx="3316605" cy="725091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>
                <a:lnSpc>
                  <a:spcPts val="2855"/>
                </a:lnSpc>
                <a:buNone/>
              </a:pPr>
              <a:r>
                <a:rPr lang="en-US" sz="2284" b="1" dirty="0">
                  <a:solidFill>
                    <a:srgbClr val="3B4E4E"/>
                  </a:solidFill>
                  <a:latin typeface="Syne" pitchFamily="34" charset="0"/>
                  <a:ea typeface="Syne" pitchFamily="34" charset="-122"/>
                  <a:cs typeface="Syne" pitchFamily="34" charset="-120"/>
                </a:rPr>
                <a:t>Preservação Ambiental</a:t>
              </a:r>
              <a:endParaRPr lang="en-US" sz="2284" dirty="0"/>
            </a:p>
          </p:txBody>
        </p:sp>
      </p:grpSp>
      <p:sp>
        <p:nvSpPr>
          <p:cNvPr id="9" name="Text 6"/>
          <p:cNvSpPr/>
          <p:nvPr/>
        </p:nvSpPr>
        <p:spPr>
          <a:xfrm>
            <a:off x="1731169" y="5737265"/>
            <a:ext cx="3316605" cy="18561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24"/>
              </a:lnSpc>
              <a:buNone/>
            </a:pPr>
            <a:endParaRPr lang="en-US" sz="1827" dirty="0"/>
          </a:p>
        </p:txBody>
      </p:sp>
      <p:grpSp>
        <p:nvGrpSpPr>
          <p:cNvPr id="20" name="Agrupar 19">
            <a:extLst>
              <a:ext uri="{FF2B5EF4-FFF2-40B4-BE49-F238E27FC236}">
                <a16:creationId xmlns="" xmlns:a16="http://schemas.microsoft.com/office/drawing/2014/main" id="{A8BA4895-F949-0CB9-8ADF-2D11D7BDECA5}"/>
              </a:ext>
            </a:extLst>
          </p:cNvPr>
          <p:cNvGrpSpPr/>
          <p:nvPr/>
        </p:nvGrpSpPr>
        <p:grpSpPr>
          <a:xfrm>
            <a:off x="5209315" y="5473837"/>
            <a:ext cx="4070746" cy="725091"/>
            <a:chOff x="5279827" y="4872990"/>
            <a:chExt cx="4070746" cy="725091"/>
          </a:xfrm>
        </p:grpSpPr>
        <p:sp>
          <p:nvSpPr>
            <p:cNvPr id="10" name="Shape 7"/>
            <p:cNvSpPr/>
            <p:nvPr/>
          </p:nvSpPr>
          <p:spPr>
            <a:xfrm>
              <a:off x="5279827" y="4872990"/>
              <a:ext cx="522089" cy="522089"/>
            </a:xfrm>
            <a:prstGeom prst="roundRect">
              <a:avLst>
                <a:gd name="adj" fmla="val 20002"/>
              </a:avLst>
            </a:prstGeom>
            <a:solidFill>
              <a:srgbClr val="DDEEE6"/>
            </a:solidFill>
            <a:ln w="7620">
              <a:solidFill>
                <a:srgbClr val="C3D4CC"/>
              </a:solidFill>
              <a:prstDash val="solid"/>
            </a:ln>
          </p:spPr>
        </p:sp>
        <p:sp>
          <p:nvSpPr>
            <p:cNvPr id="11" name="Text 8"/>
            <p:cNvSpPr/>
            <p:nvPr/>
          </p:nvSpPr>
          <p:spPr>
            <a:xfrm>
              <a:off x="5432227" y="4959906"/>
              <a:ext cx="217170" cy="348139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indent="0" algn="ctr">
                <a:lnSpc>
                  <a:spcPts val="2741"/>
                </a:lnSpc>
                <a:buNone/>
              </a:pPr>
              <a:r>
                <a:rPr lang="en-US" sz="2741" b="1" dirty="0">
                  <a:solidFill>
                    <a:srgbClr val="3B4E4E"/>
                  </a:solidFill>
                  <a:latin typeface="Syne" pitchFamily="34" charset="0"/>
                  <a:ea typeface="Syne" pitchFamily="34" charset="-122"/>
                  <a:cs typeface="Syne" pitchFamily="34" charset="-120"/>
                </a:rPr>
                <a:t>2</a:t>
              </a:r>
              <a:endParaRPr lang="en-US" sz="2741" dirty="0"/>
            </a:p>
          </p:txBody>
        </p:sp>
        <p:sp>
          <p:nvSpPr>
            <p:cNvPr id="12" name="Text 9"/>
            <p:cNvSpPr/>
            <p:nvPr/>
          </p:nvSpPr>
          <p:spPr>
            <a:xfrm>
              <a:off x="6033968" y="4872990"/>
              <a:ext cx="3316605" cy="725091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>
                <a:lnSpc>
                  <a:spcPts val="2855"/>
                </a:lnSpc>
                <a:buNone/>
              </a:pPr>
              <a:r>
                <a:rPr lang="en-US" sz="2284" b="1" dirty="0">
                  <a:solidFill>
                    <a:srgbClr val="3B4E4E"/>
                  </a:solidFill>
                  <a:latin typeface="Syne" pitchFamily="34" charset="0"/>
                  <a:ea typeface="Syne" pitchFamily="34" charset="-122"/>
                  <a:cs typeface="Syne" pitchFamily="34" charset="-120"/>
                </a:rPr>
                <a:t>Resistência Antimicrobiana</a:t>
              </a:r>
              <a:endParaRPr lang="en-US" sz="2284" dirty="0"/>
            </a:p>
          </p:txBody>
        </p:sp>
      </p:grpSp>
      <p:sp>
        <p:nvSpPr>
          <p:cNvPr id="13" name="Text 10"/>
          <p:cNvSpPr/>
          <p:nvPr/>
        </p:nvSpPr>
        <p:spPr>
          <a:xfrm>
            <a:off x="6033968" y="5737265"/>
            <a:ext cx="3316605" cy="14849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24"/>
              </a:lnSpc>
              <a:buNone/>
            </a:pPr>
            <a:endParaRPr lang="en-US" sz="1827" dirty="0"/>
          </a:p>
        </p:txBody>
      </p:sp>
      <p:grpSp>
        <p:nvGrpSpPr>
          <p:cNvPr id="21" name="Agrupar 20">
            <a:extLst>
              <a:ext uri="{FF2B5EF4-FFF2-40B4-BE49-F238E27FC236}">
                <a16:creationId xmlns="" xmlns:a16="http://schemas.microsoft.com/office/drawing/2014/main" id="{D33E96BF-1646-B23E-C109-DCCC5A9E8FC7}"/>
              </a:ext>
            </a:extLst>
          </p:cNvPr>
          <p:cNvGrpSpPr/>
          <p:nvPr/>
        </p:nvGrpSpPr>
        <p:grpSpPr>
          <a:xfrm>
            <a:off x="9113288" y="5527411"/>
            <a:ext cx="3654862" cy="522089"/>
            <a:chOff x="9582626" y="4872990"/>
            <a:chExt cx="3654862" cy="522089"/>
          </a:xfrm>
        </p:grpSpPr>
        <p:sp>
          <p:nvSpPr>
            <p:cNvPr id="14" name="Shape 11"/>
            <p:cNvSpPr/>
            <p:nvPr/>
          </p:nvSpPr>
          <p:spPr>
            <a:xfrm>
              <a:off x="9582626" y="4872990"/>
              <a:ext cx="522089" cy="522089"/>
            </a:xfrm>
            <a:prstGeom prst="roundRect">
              <a:avLst>
                <a:gd name="adj" fmla="val 20002"/>
              </a:avLst>
            </a:prstGeom>
            <a:solidFill>
              <a:srgbClr val="DDEEE6"/>
            </a:solidFill>
            <a:ln w="7620">
              <a:solidFill>
                <a:srgbClr val="C3D4CC"/>
              </a:solidFill>
              <a:prstDash val="solid"/>
            </a:ln>
          </p:spPr>
        </p:sp>
        <p:sp>
          <p:nvSpPr>
            <p:cNvPr id="15" name="Text 12"/>
            <p:cNvSpPr/>
            <p:nvPr/>
          </p:nvSpPr>
          <p:spPr>
            <a:xfrm>
              <a:off x="9732050" y="4959906"/>
              <a:ext cx="223123" cy="348139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indent="0" algn="ctr">
                <a:lnSpc>
                  <a:spcPts val="2741"/>
                </a:lnSpc>
                <a:buNone/>
              </a:pPr>
              <a:r>
                <a:rPr lang="en-US" sz="2741" b="1" dirty="0">
                  <a:solidFill>
                    <a:srgbClr val="3B4E4E"/>
                  </a:solidFill>
                  <a:latin typeface="Syne" pitchFamily="34" charset="0"/>
                  <a:ea typeface="Syne" pitchFamily="34" charset="-122"/>
                  <a:cs typeface="Syne" pitchFamily="34" charset="-120"/>
                </a:rPr>
                <a:t>3</a:t>
              </a:r>
              <a:endParaRPr lang="en-US" sz="2741" dirty="0"/>
            </a:p>
          </p:txBody>
        </p:sp>
        <p:sp>
          <p:nvSpPr>
            <p:cNvPr id="16" name="Text 13"/>
            <p:cNvSpPr/>
            <p:nvPr/>
          </p:nvSpPr>
          <p:spPr>
            <a:xfrm>
              <a:off x="10336768" y="4872990"/>
              <a:ext cx="2900720" cy="362545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indent="0">
                <a:lnSpc>
                  <a:spcPts val="2855"/>
                </a:lnSpc>
                <a:buNone/>
              </a:pPr>
              <a:r>
                <a:rPr lang="en-US" sz="2284" b="1" dirty="0">
                  <a:solidFill>
                    <a:srgbClr val="3B4E4E"/>
                  </a:solidFill>
                  <a:latin typeface="Syne" pitchFamily="34" charset="0"/>
                  <a:ea typeface="Syne" pitchFamily="34" charset="-122"/>
                  <a:cs typeface="Syne" pitchFamily="34" charset="-120"/>
                </a:rPr>
                <a:t>Saúde Pública</a:t>
              </a:r>
              <a:endParaRPr lang="en-US" sz="2284" dirty="0"/>
            </a:p>
          </p:txBody>
        </p:sp>
      </p:grpSp>
      <p:sp>
        <p:nvSpPr>
          <p:cNvPr id="17" name="Text 14"/>
          <p:cNvSpPr/>
          <p:nvPr/>
        </p:nvSpPr>
        <p:spPr>
          <a:xfrm>
            <a:off x="10336768" y="5374719"/>
            <a:ext cx="3316605" cy="14849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24"/>
              </a:lnSpc>
              <a:buNone/>
            </a:pPr>
            <a:endParaRPr lang="en-US" sz="182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195"/>
          </a:xfrm>
          <a:prstGeom prst="rect">
            <a:avLst/>
          </a:prstGeom>
          <a:solidFill>
            <a:srgbClr val="FFFDE6"/>
          </a:solidFill>
          <a:ln/>
        </p:spPr>
      </p:sp>
      <p:sp>
        <p:nvSpPr>
          <p:cNvPr id="4" name="Text 2"/>
          <p:cNvSpPr/>
          <p:nvPr/>
        </p:nvSpPr>
        <p:spPr>
          <a:xfrm>
            <a:off x="625341" y="77034"/>
            <a:ext cx="8315682" cy="7554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948"/>
              </a:lnSpc>
              <a:buNone/>
            </a:pPr>
            <a:r>
              <a:rPr lang="en-US" sz="4759" b="1" dirty="0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Abordagem Educacional</a:t>
            </a:r>
            <a:endParaRPr lang="en-US" sz="4759" dirty="0"/>
          </a:p>
        </p:txBody>
      </p:sp>
      <p:sp>
        <p:nvSpPr>
          <p:cNvPr id="5" name="Shape 3"/>
          <p:cNvSpPr/>
          <p:nvPr/>
        </p:nvSpPr>
        <p:spPr>
          <a:xfrm>
            <a:off x="7291030" y="1903571"/>
            <a:ext cx="48339" cy="5661898"/>
          </a:xfrm>
          <a:prstGeom prst="roundRect">
            <a:avLst>
              <a:gd name="adj" fmla="val 225041"/>
            </a:avLst>
          </a:prstGeom>
          <a:solidFill>
            <a:srgbClr val="C3D4CC"/>
          </a:solidFill>
          <a:ln/>
        </p:spPr>
      </p:sp>
      <p:sp>
        <p:nvSpPr>
          <p:cNvPr id="6" name="Shape 4"/>
          <p:cNvSpPr/>
          <p:nvPr/>
        </p:nvSpPr>
        <p:spPr>
          <a:xfrm>
            <a:off x="6197203" y="2423279"/>
            <a:ext cx="846058" cy="48339"/>
          </a:xfrm>
          <a:prstGeom prst="roundRect">
            <a:avLst>
              <a:gd name="adj" fmla="val 225041"/>
            </a:avLst>
          </a:prstGeom>
          <a:solidFill>
            <a:srgbClr val="C3D4CC"/>
          </a:solidFill>
          <a:ln/>
        </p:spPr>
      </p:sp>
      <p:sp>
        <p:nvSpPr>
          <p:cNvPr id="7" name="Shape 5"/>
          <p:cNvSpPr/>
          <p:nvPr/>
        </p:nvSpPr>
        <p:spPr>
          <a:xfrm>
            <a:off x="7043261" y="2175510"/>
            <a:ext cx="543878" cy="543878"/>
          </a:xfrm>
          <a:prstGeom prst="roundRect">
            <a:avLst>
              <a:gd name="adj" fmla="val 20001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244477" y="2266117"/>
            <a:ext cx="141446" cy="3626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55"/>
              </a:lnSpc>
              <a:buNone/>
            </a:pPr>
            <a:r>
              <a:rPr lang="en-US" sz="2855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1</a:t>
            </a:r>
            <a:endParaRPr lang="en-US" sz="2855" dirty="0"/>
          </a:p>
        </p:txBody>
      </p:sp>
      <p:sp>
        <p:nvSpPr>
          <p:cNvPr id="9" name="Text 7"/>
          <p:cNvSpPr/>
          <p:nvPr/>
        </p:nvSpPr>
        <p:spPr>
          <a:xfrm>
            <a:off x="2964061" y="2145268"/>
            <a:ext cx="3021687" cy="3776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974"/>
              </a:lnSpc>
              <a:buNone/>
            </a:pPr>
            <a:r>
              <a:rPr lang="en-US" sz="2379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Conscientização</a:t>
            </a:r>
            <a:endParaRPr lang="en-US" sz="2379" dirty="0"/>
          </a:p>
        </p:txBody>
      </p:sp>
      <p:sp>
        <p:nvSpPr>
          <p:cNvPr id="10" name="Text 8"/>
          <p:cNvSpPr/>
          <p:nvPr/>
        </p:nvSpPr>
        <p:spPr>
          <a:xfrm>
            <a:off x="846058" y="2667953"/>
            <a:ext cx="5139690" cy="11601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3046"/>
              </a:lnSpc>
              <a:buNone/>
            </a:pPr>
            <a:r>
              <a:rPr lang="en-US" sz="1903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Atividades educativas para aumentar o conhecimento dos alunos sobre o impacto do descarte inadequado.</a:t>
            </a:r>
            <a:endParaRPr lang="en-US" sz="1903" dirty="0"/>
          </a:p>
        </p:txBody>
      </p:sp>
      <p:sp>
        <p:nvSpPr>
          <p:cNvPr id="11" name="Shape 9"/>
          <p:cNvSpPr/>
          <p:nvPr/>
        </p:nvSpPr>
        <p:spPr>
          <a:xfrm>
            <a:off x="7587139" y="3631883"/>
            <a:ext cx="846058" cy="48339"/>
          </a:xfrm>
          <a:prstGeom prst="roundRect">
            <a:avLst>
              <a:gd name="adj" fmla="val 225041"/>
            </a:avLst>
          </a:prstGeom>
          <a:solidFill>
            <a:srgbClr val="C3D4CC"/>
          </a:solidFill>
          <a:ln/>
        </p:spPr>
      </p:sp>
      <p:sp>
        <p:nvSpPr>
          <p:cNvPr id="12" name="Shape 10"/>
          <p:cNvSpPr/>
          <p:nvPr/>
        </p:nvSpPr>
        <p:spPr>
          <a:xfrm>
            <a:off x="7043261" y="3384113"/>
            <a:ext cx="543878" cy="543878"/>
          </a:xfrm>
          <a:prstGeom prst="roundRect">
            <a:avLst>
              <a:gd name="adj" fmla="val 20001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201972" y="3474720"/>
            <a:ext cx="226338" cy="3626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55"/>
              </a:lnSpc>
              <a:buNone/>
            </a:pPr>
            <a:r>
              <a:rPr lang="en-US" sz="2855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2</a:t>
            </a:r>
            <a:endParaRPr lang="en-US" sz="2855" dirty="0"/>
          </a:p>
        </p:txBody>
      </p:sp>
      <p:sp>
        <p:nvSpPr>
          <p:cNvPr id="14" name="Text 12"/>
          <p:cNvSpPr/>
          <p:nvPr/>
        </p:nvSpPr>
        <p:spPr>
          <a:xfrm>
            <a:off x="8644652" y="3353872"/>
            <a:ext cx="4700707" cy="3776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974"/>
              </a:lnSpc>
              <a:buNone/>
            </a:pPr>
            <a:r>
              <a:rPr lang="en-US" sz="2379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Educação Ambiental Crítica</a:t>
            </a:r>
            <a:endParaRPr lang="en-US" sz="2379" dirty="0"/>
          </a:p>
        </p:txBody>
      </p:sp>
      <p:sp>
        <p:nvSpPr>
          <p:cNvPr id="15" name="Text 13"/>
          <p:cNvSpPr/>
          <p:nvPr/>
        </p:nvSpPr>
        <p:spPr>
          <a:xfrm>
            <a:off x="8644652" y="3876556"/>
            <a:ext cx="5139690" cy="7734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3046"/>
              </a:lnSpc>
              <a:buNone/>
            </a:pPr>
            <a:r>
              <a:rPr lang="en-US" sz="1903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Processo que mobiliza o indivíduo e a coletividade para responsabilização ambiental.</a:t>
            </a:r>
            <a:endParaRPr lang="en-US" sz="1903" dirty="0"/>
          </a:p>
        </p:txBody>
      </p:sp>
      <p:sp>
        <p:nvSpPr>
          <p:cNvPr id="16" name="Shape 14"/>
          <p:cNvSpPr/>
          <p:nvPr/>
        </p:nvSpPr>
        <p:spPr>
          <a:xfrm>
            <a:off x="6197203" y="4831199"/>
            <a:ext cx="846058" cy="48339"/>
          </a:xfrm>
          <a:prstGeom prst="roundRect">
            <a:avLst>
              <a:gd name="adj" fmla="val 225041"/>
            </a:avLst>
          </a:prstGeom>
          <a:solidFill>
            <a:srgbClr val="C3D4CC"/>
          </a:solidFill>
          <a:ln/>
        </p:spPr>
      </p:sp>
      <p:sp>
        <p:nvSpPr>
          <p:cNvPr id="17" name="Shape 15"/>
          <p:cNvSpPr/>
          <p:nvPr/>
        </p:nvSpPr>
        <p:spPr>
          <a:xfrm>
            <a:off x="7043261" y="4583430"/>
            <a:ext cx="543878" cy="543878"/>
          </a:xfrm>
          <a:prstGeom prst="roundRect">
            <a:avLst>
              <a:gd name="adj" fmla="val 20001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198995" y="4674037"/>
            <a:ext cx="232410" cy="3626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55"/>
              </a:lnSpc>
              <a:buNone/>
            </a:pPr>
            <a:r>
              <a:rPr lang="en-US" sz="2855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3</a:t>
            </a:r>
            <a:endParaRPr lang="en-US" sz="2855" dirty="0"/>
          </a:p>
        </p:txBody>
      </p:sp>
      <p:sp>
        <p:nvSpPr>
          <p:cNvPr id="19" name="Text 17"/>
          <p:cNvSpPr/>
          <p:nvPr/>
        </p:nvSpPr>
        <p:spPr>
          <a:xfrm>
            <a:off x="2483882" y="4553188"/>
            <a:ext cx="3501866" cy="3776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974"/>
              </a:lnSpc>
              <a:buNone/>
            </a:pPr>
            <a:r>
              <a:rPr lang="en-US" sz="2379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Prática de Liberdade</a:t>
            </a:r>
            <a:endParaRPr lang="en-US" sz="2379" dirty="0"/>
          </a:p>
        </p:txBody>
      </p:sp>
      <p:sp>
        <p:nvSpPr>
          <p:cNvPr id="20" name="Text 18"/>
          <p:cNvSpPr/>
          <p:nvPr/>
        </p:nvSpPr>
        <p:spPr>
          <a:xfrm>
            <a:off x="846058" y="5075873"/>
            <a:ext cx="5139690" cy="11601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3046"/>
              </a:lnSpc>
              <a:buNone/>
            </a:pPr>
            <a:r>
              <a:rPr lang="en-US" sz="1903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Desenvolvimento de consciência crítica para ações concretas na mitigação de problemas ambientais.</a:t>
            </a:r>
            <a:endParaRPr lang="en-US" sz="1903" dirty="0"/>
          </a:p>
        </p:txBody>
      </p:sp>
      <p:sp>
        <p:nvSpPr>
          <p:cNvPr id="21" name="Shape 19"/>
          <p:cNvSpPr/>
          <p:nvPr/>
        </p:nvSpPr>
        <p:spPr>
          <a:xfrm>
            <a:off x="7587139" y="6035159"/>
            <a:ext cx="846058" cy="48339"/>
          </a:xfrm>
          <a:prstGeom prst="roundRect">
            <a:avLst>
              <a:gd name="adj" fmla="val 225041"/>
            </a:avLst>
          </a:prstGeom>
          <a:solidFill>
            <a:srgbClr val="C3D4CC"/>
          </a:solidFill>
          <a:ln/>
        </p:spPr>
      </p:sp>
      <p:sp>
        <p:nvSpPr>
          <p:cNvPr id="22" name="Shape 20"/>
          <p:cNvSpPr/>
          <p:nvPr/>
        </p:nvSpPr>
        <p:spPr>
          <a:xfrm>
            <a:off x="7043261" y="5787390"/>
            <a:ext cx="543878" cy="543878"/>
          </a:xfrm>
          <a:prstGeom prst="roundRect">
            <a:avLst>
              <a:gd name="adj" fmla="val 20001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7186255" y="5877997"/>
            <a:ext cx="257770" cy="3626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55"/>
              </a:lnSpc>
              <a:buNone/>
            </a:pPr>
            <a:r>
              <a:rPr lang="en-US" sz="2855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4</a:t>
            </a:r>
            <a:endParaRPr lang="en-US" sz="2855" dirty="0"/>
          </a:p>
        </p:txBody>
      </p:sp>
      <p:sp>
        <p:nvSpPr>
          <p:cNvPr id="24" name="Text 22"/>
          <p:cNvSpPr/>
          <p:nvPr/>
        </p:nvSpPr>
        <p:spPr>
          <a:xfrm>
            <a:off x="8644652" y="5757148"/>
            <a:ext cx="3943469" cy="3776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974"/>
              </a:lnSpc>
              <a:buNone/>
            </a:pPr>
            <a:r>
              <a:rPr lang="en-US" sz="2379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Ensino por Investigação</a:t>
            </a:r>
            <a:endParaRPr lang="en-US" sz="2379" dirty="0"/>
          </a:p>
        </p:txBody>
      </p:sp>
      <p:sp>
        <p:nvSpPr>
          <p:cNvPr id="25" name="Text 23"/>
          <p:cNvSpPr/>
          <p:nvPr/>
        </p:nvSpPr>
        <p:spPr>
          <a:xfrm>
            <a:off x="8644652" y="6279833"/>
            <a:ext cx="5139690" cy="7734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3046"/>
              </a:lnSpc>
              <a:buNone/>
            </a:pPr>
            <a:r>
              <a:rPr lang="en-US" sz="1903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Resolução de situações-problema de forma contextualizada e interdisciplinar.</a:t>
            </a:r>
            <a:endParaRPr lang="en-US" sz="1903" dirty="0"/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57D51530-E7A8-4C45-6D90-5F2AB1BE4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037" y="77034"/>
            <a:ext cx="2921916" cy="29219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sp>
        <p:nvSpPr>
          <p:cNvPr id="4" name="Text 2"/>
          <p:cNvSpPr/>
          <p:nvPr/>
        </p:nvSpPr>
        <p:spPr>
          <a:xfrm>
            <a:off x="481846" y="825282"/>
            <a:ext cx="6833354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4860" b="1" dirty="0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Objetivos do Projeto</a:t>
            </a:r>
            <a:endParaRPr lang="en-US" sz="4860" dirty="0"/>
          </a:p>
        </p:txBody>
      </p:sp>
      <p:sp>
        <p:nvSpPr>
          <p:cNvPr id="5" name="Text 3"/>
          <p:cNvSpPr/>
          <p:nvPr/>
        </p:nvSpPr>
        <p:spPr>
          <a:xfrm>
            <a:off x="539473" y="1931214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Objetivo Geral</a:t>
            </a:r>
            <a:endParaRPr lang="en-US" sz="2430" dirty="0"/>
          </a:p>
        </p:txBody>
      </p:sp>
      <p:sp>
        <p:nvSpPr>
          <p:cNvPr id="6" name="Text 4"/>
          <p:cNvSpPr/>
          <p:nvPr/>
        </p:nvSpPr>
        <p:spPr>
          <a:xfrm>
            <a:off x="539473" y="2563793"/>
            <a:ext cx="6150054" cy="15801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3110"/>
              </a:lnSpc>
              <a:buNone/>
            </a:pPr>
            <a:r>
              <a:rPr lang="en-US" sz="1944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Aumentar o conhecimento e a conscientização dos estudantes sobre o descarte correto de medicamentos, integrando os princípios da Saúde Única e da Educação Ambiental Crítica.</a:t>
            </a:r>
            <a:endParaRPr lang="en-US" sz="1944" dirty="0"/>
          </a:p>
        </p:txBody>
      </p:sp>
      <p:sp>
        <p:nvSpPr>
          <p:cNvPr id="7" name="Text 5"/>
          <p:cNvSpPr/>
          <p:nvPr/>
        </p:nvSpPr>
        <p:spPr>
          <a:xfrm>
            <a:off x="214136" y="4725214"/>
            <a:ext cx="3628668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Objetivos Específicos</a:t>
            </a:r>
            <a:endParaRPr lang="en-US" sz="2430" dirty="0"/>
          </a:p>
        </p:txBody>
      </p:sp>
      <p:sp>
        <p:nvSpPr>
          <p:cNvPr id="8" name="Text 6"/>
          <p:cNvSpPr/>
          <p:nvPr/>
        </p:nvSpPr>
        <p:spPr>
          <a:xfrm>
            <a:off x="609066" y="5357793"/>
            <a:ext cx="5755124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10"/>
              </a:lnSpc>
              <a:buSzPct val="100000"/>
              <a:buChar char="•"/>
            </a:pPr>
            <a:r>
              <a:rPr lang="en-US" sz="1944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Compreender a problemática do descarte incorreto</a:t>
            </a:r>
            <a:endParaRPr lang="en-US" sz="1944" dirty="0"/>
          </a:p>
        </p:txBody>
      </p:sp>
      <p:sp>
        <p:nvSpPr>
          <p:cNvPr id="9" name="Text 7"/>
          <p:cNvSpPr/>
          <p:nvPr/>
        </p:nvSpPr>
        <p:spPr>
          <a:xfrm>
            <a:off x="609066" y="5839163"/>
            <a:ext cx="5755124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3110"/>
              </a:lnSpc>
              <a:buSzPct val="100000"/>
              <a:buChar char="•"/>
            </a:pPr>
            <a:r>
              <a:rPr lang="en-US" sz="1944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Relacionar medicamentos descartados com danos ambientais e na saúde</a:t>
            </a:r>
            <a:endParaRPr lang="en-US" sz="1944" dirty="0"/>
          </a:p>
        </p:txBody>
      </p:sp>
      <p:sp>
        <p:nvSpPr>
          <p:cNvPr id="10" name="Text 8"/>
          <p:cNvSpPr/>
          <p:nvPr/>
        </p:nvSpPr>
        <p:spPr>
          <a:xfrm>
            <a:off x="609066" y="6715582"/>
            <a:ext cx="5755124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10"/>
              </a:lnSpc>
              <a:buSzPct val="100000"/>
              <a:buChar char="•"/>
            </a:pPr>
            <a:r>
              <a:rPr lang="en-US" sz="1944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Apresentar resultados à comunidade escolar</a:t>
            </a:r>
            <a:endParaRPr lang="en-US" sz="1944" dirty="0"/>
          </a:p>
        </p:txBody>
      </p:sp>
      <p:sp>
        <p:nvSpPr>
          <p:cNvPr id="11" name="Text 9"/>
          <p:cNvSpPr/>
          <p:nvPr/>
        </p:nvSpPr>
        <p:spPr>
          <a:xfrm>
            <a:off x="609066" y="7196952"/>
            <a:ext cx="5755124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10"/>
              </a:lnSpc>
              <a:buSzPct val="100000"/>
              <a:buChar char="•"/>
            </a:pPr>
            <a:r>
              <a:rPr lang="en-US" sz="1944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Integrar conceitos no currículo escolar</a:t>
            </a:r>
            <a:endParaRPr lang="en-US" sz="1944" dirty="0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A4BEC875-D017-911F-2939-48BF94551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885" y="749053"/>
            <a:ext cx="6731493" cy="67314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sp>
        <p:nvSpPr>
          <p:cNvPr id="4" name="Text 2"/>
          <p:cNvSpPr/>
          <p:nvPr/>
        </p:nvSpPr>
        <p:spPr>
          <a:xfrm>
            <a:off x="858441" y="674846"/>
            <a:ext cx="7895868" cy="7665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036"/>
              </a:lnSpc>
              <a:buNone/>
            </a:pPr>
            <a:r>
              <a:rPr lang="en-US" sz="4829" b="1" dirty="0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Metodologia do Projeto</a:t>
            </a:r>
            <a:endParaRPr lang="en-US" sz="4829" dirty="0"/>
          </a:p>
        </p:txBody>
      </p:sp>
      <p:sp>
        <p:nvSpPr>
          <p:cNvPr id="5" name="Shape 3"/>
          <p:cNvSpPr/>
          <p:nvPr/>
        </p:nvSpPr>
        <p:spPr>
          <a:xfrm>
            <a:off x="858441" y="4743331"/>
            <a:ext cx="12913519" cy="49054"/>
          </a:xfrm>
          <a:prstGeom prst="roundRect">
            <a:avLst>
              <a:gd name="adj" fmla="val 225027"/>
            </a:avLst>
          </a:prstGeom>
          <a:solidFill>
            <a:srgbClr val="C3D4CC"/>
          </a:solidFill>
          <a:ln/>
        </p:spPr>
      </p:sp>
      <p:sp>
        <p:nvSpPr>
          <p:cNvPr id="6" name="Shape 4"/>
          <p:cNvSpPr/>
          <p:nvPr/>
        </p:nvSpPr>
        <p:spPr>
          <a:xfrm>
            <a:off x="3343037" y="3884950"/>
            <a:ext cx="49054" cy="858441"/>
          </a:xfrm>
          <a:prstGeom prst="roundRect">
            <a:avLst>
              <a:gd name="adj" fmla="val 225027"/>
            </a:avLst>
          </a:prstGeom>
          <a:solidFill>
            <a:srgbClr val="C3D4CC"/>
          </a:solidFill>
          <a:ln/>
        </p:spPr>
      </p:sp>
      <p:sp>
        <p:nvSpPr>
          <p:cNvPr id="7" name="Shape 5"/>
          <p:cNvSpPr/>
          <p:nvPr/>
        </p:nvSpPr>
        <p:spPr>
          <a:xfrm>
            <a:off x="3091696" y="4467404"/>
            <a:ext cx="551855" cy="551855"/>
          </a:xfrm>
          <a:prstGeom prst="roundRect">
            <a:avLst>
              <a:gd name="adj" fmla="val 20002"/>
            </a:avLst>
          </a:prstGeom>
          <a:solidFill>
            <a:srgbClr val="DDEEE6"/>
          </a:solidFill>
          <a:ln w="15240">
            <a:solidFill>
              <a:srgbClr val="C3D4CC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295888" y="4559320"/>
            <a:ext cx="143470" cy="3679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97"/>
              </a:lnSpc>
              <a:buNone/>
            </a:pPr>
            <a:r>
              <a:rPr lang="en-US" sz="2897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1</a:t>
            </a:r>
            <a:endParaRPr lang="en-US" sz="2897" dirty="0"/>
          </a:p>
        </p:txBody>
      </p:sp>
      <p:sp>
        <p:nvSpPr>
          <p:cNvPr id="9" name="Text 7"/>
          <p:cNvSpPr/>
          <p:nvPr/>
        </p:nvSpPr>
        <p:spPr>
          <a:xfrm>
            <a:off x="1834396" y="1931908"/>
            <a:ext cx="3066217" cy="3831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18"/>
              </a:lnSpc>
              <a:buNone/>
            </a:pPr>
            <a:r>
              <a:rPr lang="en-US" sz="2414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Etapa 1</a:t>
            </a:r>
            <a:endParaRPr lang="en-US" sz="2414" dirty="0"/>
          </a:p>
        </p:txBody>
      </p:sp>
      <p:sp>
        <p:nvSpPr>
          <p:cNvPr id="10" name="Text 8"/>
          <p:cNvSpPr/>
          <p:nvPr/>
        </p:nvSpPr>
        <p:spPr>
          <a:xfrm>
            <a:off x="1103709" y="2462213"/>
            <a:ext cx="4527709" cy="11772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090"/>
              </a:lnSpc>
              <a:buNone/>
            </a:pPr>
            <a:r>
              <a:rPr lang="en-US" sz="1931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Investigação dos impactos do descarte </a:t>
            </a:r>
            <a:r>
              <a:rPr lang="en-US" sz="1931" dirty="0" err="1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inadequado</a:t>
            </a:r>
            <a:r>
              <a:rPr lang="en-US" sz="1931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931" dirty="0" err="1" smtClean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através</a:t>
            </a:r>
            <a:r>
              <a:rPr lang="en-US" sz="1931" dirty="0" smtClean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931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pesquisa de campo e entrevistas.</a:t>
            </a:r>
            <a:endParaRPr lang="en-US" sz="1931" dirty="0"/>
          </a:p>
        </p:txBody>
      </p:sp>
      <p:sp>
        <p:nvSpPr>
          <p:cNvPr id="11" name="Shape 9"/>
          <p:cNvSpPr/>
          <p:nvPr/>
        </p:nvSpPr>
        <p:spPr>
          <a:xfrm>
            <a:off x="5974794" y="4743271"/>
            <a:ext cx="49054" cy="858441"/>
          </a:xfrm>
          <a:prstGeom prst="roundRect">
            <a:avLst>
              <a:gd name="adj" fmla="val 225027"/>
            </a:avLst>
          </a:prstGeom>
          <a:solidFill>
            <a:srgbClr val="C3D4CC"/>
          </a:solidFill>
          <a:ln/>
        </p:spPr>
      </p:sp>
      <p:sp>
        <p:nvSpPr>
          <p:cNvPr id="12" name="Shape 10"/>
          <p:cNvSpPr/>
          <p:nvPr/>
        </p:nvSpPr>
        <p:spPr>
          <a:xfrm>
            <a:off x="5723453" y="4467404"/>
            <a:ext cx="551855" cy="551855"/>
          </a:xfrm>
          <a:prstGeom prst="roundRect">
            <a:avLst>
              <a:gd name="adj" fmla="val 20002"/>
            </a:avLst>
          </a:prstGeom>
          <a:solidFill>
            <a:srgbClr val="DDEEE6"/>
          </a:solidFill>
          <a:ln w="15240">
            <a:solidFill>
              <a:srgbClr val="C3D4CC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5884545" y="4559320"/>
            <a:ext cx="229553" cy="3679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97"/>
              </a:lnSpc>
              <a:buNone/>
            </a:pPr>
            <a:r>
              <a:rPr lang="en-US" sz="2897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2</a:t>
            </a:r>
            <a:endParaRPr lang="en-US" sz="2897" dirty="0"/>
          </a:p>
        </p:txBody>
      </p:sp>
      <p:sp>
        <p:nvSpPr>
          <p:cNvPr id="14" name="Text 12"/>
          <p:cNvSpPr/>
          <p:nvPr/>
        </p:nvSpPr>
        <p:spPr>
          <a:xfrm>
            <a:off x="4466153" y="5847159"/>
            <a:ext cx="3066217" cy="3831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18"/>
              </a:lnSpc>
              <a:buNone/>
            </a:pPr>
            <a:r>
              <a:rPr lang="en-US" sz="2414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Etapa 2</a:t>
            </a:r>
            <a:endParaRPr lang="en-US" sz="2414" dirty="0"/>
          </a:p>
        </p:txBody>
      </p:sp>
      <p:sp>
        <p:nvSpPr>
          <p:cNvPr id="15" name="Text 13"/>
          <p:cNvSpPr/>
          <p:nvPr/>
        </p:nvSpPr>
        <p:spPr>
          <a:xfrm>
            <a:off x="3735467" y="6377464"/>
            <a:ext cx="4527709" cy="11772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090"/>
              </a:lnSpc>
              <a:buNone/>
            </a:pPr>
            <a:r>
              <a:rPr lang="en-US" sz="1931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Pesquisa bibliográfica sobre os efeitos dos resíduos farmacêuticos no meio ambiente.</a:t>
            </a:r>
            <a:endParaRPr lang="en-US" sz="1931" dirty="0"/>
          </a:p>
        </p:txBody>
      </p:sp>
      <p:sp>
        <p:nvSpPr>
          <p:cNvPr id="16" name="Shape 14"/>
          <p:cNvSpPr/>
          <p:nvPr/>
        </p:nvSpPr>
        <p:spPr>
          <a:xfrm>
            <a:off x="8606552" y="3884950"/>
            <a:ext cx="49054" cy="858441"/>
          </a:xfrm>
          <a:prstGeom prst="roundRect">
            <a:avLst>
              <a:gd name="adj" fmla="val 225027"/>
            </a:avLst>
          </a:prstGeom>
          <a:solidFill>
            <a:srgbClr val="C3D4CC"/>
          </a:solidFill>
          <a:ln/>
        </p:spPr>
      </p:sp>
      <p:sp>
        <p:nvSpPr>
          <p:cNvPr id="17" name="Shape 15"/>
          <p:cNvSpPr/>
          <p:nvPr/>
        </p:nvSpPr>
        <p:spPr>
          <a:xfrm>
            <a:off x="8355211" y="4467404"/>
            <a:ext cx="551855" cy="551855"/>
          </a:xfrm>
          <a:prstGeom prst="roundRect">
            <a:avLst>
              <a:gd name="adj" fmla="val 20002"/>
            </a:avLst>
          </a:prstGeom>
          <a:solidFill>
            <a:srgbClr val="DDEEE6"/>
          </a:solidFill>
          <a:ln w="15240">
            <a:solidFill>
              <a:srgbClr val="C3D4CC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8513207" y="4559320"/>
            <a:ext cx="235863" cy="3679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97"/>
              </a:lnSpc>
              <a:buNone/>
            </a:pPr>
            <a:r>
              <a:rPr lang="en-US" sz="2897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3</a:t>
            </a:r>
            <a:endParaRPr lang="en-US" sz="2897" dirty="0"/>
          </a:p>
        </p:txBody>
      </p:sp>
      <p:sp>
        <p:nvSpPr>
          <p:cNvPr id="19" name="Text 17"/>
          <p:cNvSpPr/>
          <p:nvPr/>
        </p:nvSpPr>
        <p:spPr>
          <a:xfrm>
            <a:off x="7097911" y="2324338"/>
            <a:ext cx="3066217" cy="3831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18"/>
              </a:lnSpc>
              <a:buNone/>
            </a:pPr>
            <a:r>
              <a:rPr lang="en-US" sz="2414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Etapa 3</a:t>
            </a:r>
            <a:endParaRPr lang="en-US" sz="2414" dirty="0"/>
          </a:p>
        </p:txBody>
      </p:sp>
      <p:sp>
        <p:nvSpPr>
          <p:cNvPr id="20" name="Text 18"/>
          <p:cNvSpPr/>
          <p:nvPr/>
        </p:nvSpPr>
        <p:spPr>
          <a:xfrm>
            <a:off x="6367224" y="2854643"/>
            <a:ext cx="4527709" cy="7848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090"/>
              </a:lnSpc>
              <a:buNone/>
            </a:pPr>
            <a:r>
              <a:rPr lang="en-US" sz="1931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Produção de materiais de divulgação baseados nas pesquisas realizadas.</a:t>
            </a:r>
            <a:endParaRPr lang="en-US" sz="1931" dirty="0"/>
          </a:p>
        </p:txBody>
      </p:sp>
      <p:sp>
        <p:nvSpPr>
          <p:cNvPr id="21" name="Shape 19"/>
          <p:cNvSpPr/>
          <p:nvPr/>
        </p:nvSpPr>
        <p:spPr>
          <a:xfrm>
            <a:off x="11238309" y="4743271"/>
            <a:ext cx="49054" cy="858441"/>
          </a:xfrm>
          <a:prstGeom prst="roundRect">
            <a:avLst>
              <a:gd name="adj" fmla="val 225027"/>
            </a:avLst>
          </a:prstGeom>
          <a:solidFill>
            <a:srgbClr val="C3D4CC"/>
          </a:solidFill>
          <a:ln/>
        </p:spPr>
      </p:sp>
      <p:sp>
        <p:nvSpPr>
          <p:cNvPr id="22" name="Shape 20"/>
          <p:cNvSpPr/>
          <p:nvPr/>
        </p:nvSpPr>
        <p:spPr>
          <a:xfrm>
            <a:off x="10986968" y="4467404"/>
            <a:ext cx="551855" cy="551855"/>
          </a:xfrm>
          <a:prstGeom prst="roundRect">
            <a:avLst>
              <a:gd name="adj" fmla="val 20002"/>
            </a:avLst>
          </a:prstGeom>
          <a:solidFill>
            <a:srgbClr val="DDEEE6"/>
          </a:solidFill>
          <a:ln w="15240">
            <a:solidFill>
              <a:srgbClr val="C3D4CC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11132106" y="4559320"/>
            <a:ext cx="261580" cy="3679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97"/>
              </a:lnSpc>
              <a:buNone/>
            </a:pPr>
            <a:r>
              <a:rPr lang="en-US" sz="2897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4</a:t>
            </a:r>
            <a:endParaRPr lang="en-US" sz="2897" dirty="0"/>
          </a:p>
        </p:txBody>
      </p:sp>
      <p:sp>
        <p:nvSpPr>
          <p:cNvPr id="24" name="Text 22"/>
          <p:cNvSpPr/>
          <p:nvPr/>
        </p:nvSpPr>
        <p:spPr>
          <a:xfrm>
            <a:off x="9729668" y="5847159"/>
            <a:ext cx="3066217" cy="3831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18"/>
              </a:lnSpc>
              <a:buNone/>
            </a:pPr>
            <a:r>
              <a:rPr lang="en-US" sz="2414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Etapa 4</a:t>
            </a:r>
            <a:endParaRPr lang="en-US" sz="2414" dirty="0"/>
          </a:p>
        </p:txBody>
      </p:sp>
      <p:sp>
        <p:nvSpPr>
          <p:cNvPr id="25" name="Text 23"/>
          <p:cNvSpPr/>
          <p:nvPr/>
        </p:nvSpPr>
        <p:spPr>
          <a:xfrm>
            <a:off x="8998982" y="6377464"/>
            <a:ext cx="4527709" cy="11772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090"/>
              </a:lnSpc>
              <a:buNone/>
            </a:pPr>
            <a:r>
              <a:rPr lang="en-US" sz="1931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Organização de eventos para compartilhar resultados com a comunidade escolar.</a:t>
            </a:r>
            <a:endParaRPr lang="en-US" sz="1931" dirty="0"/>
          </a:p>
        </p:txBody>
      </p:sp>
      <p:pic>
        <p:nvPicPr>
          <p:cNvPr id="27" name="Image 0" descr="preencoded.png">
            <a:extLst>
              <a:ext uri="{FF2B5EF4-FFF2-40B4-BE49-F238E27FC236}">
                <a16:creationId xmlns="" xmlns:a16="http://schemas.microsoft.com/office/drawing/2014/main" id="{2E9813A1-99F0-7A94-A252-A983F1304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4995" y="0"/>
            <a:ext cx="2108174" cy="474339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535733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sp>
        <p:nvSpPr>
          <p:cNvPr id="4" name="Text 2"/>
          <p:cNvSpPr/>
          <p:nvPr/>
        </p:nvSpPr>
        <p:spPr>
          <a:xfrm>
            <a:off x="848796" y="2297372"/>
            <a:ext cx="7582614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4860" b="1" dirty="0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Resultados Esperados</a:t>
            </a:r>
            <a:endParaRPr lang="en-US" sz="4860" dirty="0"/>
          </a:p>
        </p:txBody>
      </p:sp>
      <p:sp>
        <p:nvSpPr>
          <p:cNvPr id="5" name="Shape 3"/>
          <p:cNvSpPr/>
          <p:nvPr/>
        </p:nvSpPr>
        <p:spPr>
          <a:xfrm>
            <a:off x="864037" y="3311675"/>
            <a:ext cx="6327815" cy="1848088"/>
          </a:xfrm>
          <a:prstGeom prst="roundRect">
            <a:avLst>
              <a:gd name="adj" fmla="val 6012"/>
            </a:avLst>
          </a:prstGeom>
          <a:solidFill>
            <a:srgbClr val="DDEEE6"/>
          </a:solidFill>
          <a:ln w="15240">
            <a:solidFill>
              <a:srgbClr val="C3D4CC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126093" y="3573732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Conscientização</a:t>
            </a:r>
            <a:endParaRPr lang="en-US" sz="2430" dirty="0"/>
          </a:p>
        </p:txBody>
      </p:sp>
      <p:sp>
        <p:nvSpPr>
          <p:cNvPr id="7" name="Text 5"/>
          <p:cNvSpPr/>
          <p:nvPr/>
        </p:nvSpPr>
        <p:spPr>
          <a:xfrm>
            <a:off x="1126093" y="4107608"/>
            <a:ext cx="5803702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Alunos demonstrando engajamento efetivo na promoção do descarte adequado de medicamentos.</a:t>
            </a:r>
            <a:endParaRPr lang="en-US" sz="1944" dirty="0"/>
          </a:p>
        </p:txBody>
      </p:sp>
      <p:sp>
        <p:nvSpPr>
          <p:cNvPr id="8" name="Shape 6"/>
          <p:cNvSpPr/>
          <p:nvPr/>
        </p:nvSpPr>
        <p:spPr>
          <a:xfrm>
            <a:off x="7438668" y="3311675"/>
            <a:ext cx="6327815" cy="1848088"/>
          </a:xfrm>
          <a:prstGeom prst="roundRect">
            <a:avLst>
              <a:gd name="adj" fmla="val 6012"/>
            </a:avLst>
          </a:prstGeom>
          <a:solidFill>
            <a:srgbClr val="DDEEE6"/>
          </a:solidFill>
          <a:ln w="15240">
            <a:solidFill>
              <a:srgbClr val="C3D4CC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700724" y="3573732"/>
            <a:ext cx="4218742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Dados do Levantamento</a:t>
            </a:r>
            <a:endParaRPr lang="en-US" sz="2430" dirty="0"/>
          </a:p>
        </p:txBody>
      </p:sp>
      <p:sp>
        <p:nvSpPr>
          <p:cNvPr id="10" name="Text 8"/>
          <p:cNvSpPr/>
          <p:nvPr/>
        </p:nvSpPr>
        <p:spPr>
          <a:xfrm>
            <a:off x="7700724" y="4107608"/>
            <a:ext cx="5803702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Mapeamento da extensão do problema e compreensão das práticas locais de descarte.</a:t>
            </a:r>
            <a:endParaRPr lang="en-US" sz="1944" dirty="0"/>
          </a:p>
        </p:txBody>
      </p:sp>
      <p:sp>
        <p:nvSpPr>
          <p:cNvPr id="11" name="Shape 9"/>
          <p:cNvSpPr/>
          <p:nvPr/>
        </p:nvSpPr>
        <p:spPr>
          <a:xfrm>
            <a:off x="848796" y="5666780"/>
            <a:ext cx="6327815" cy="1848088"/>
          </a:xfrm>
          <a:prstGeom prst="roundRect">
            <a:avLst>
              <a:gd name="adj" fmla="val 6012"/>
            </a:avLst>
          </a:prstGeom>
          <a:solidFill>
            <a:srgbClr val="DDEEE6"/>
          </a:solidFill>
          <a:ln w="15240">
            <a:solidFill>
              <a:srgbClr val="C3D4CC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1110852" y="5928836"/>
            <a:ext cx="3642003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Impactos Ambientais</a:t>
            </a:r>
            <a:endParaRPr lang="en-US" sz="2430" dirty="0"/>
          </a:p>
        </p:txBody>
      </p:sp>
      <p:sp>
        <p:nvSpPr>
          <p:cNvPr id="13" name="Text 11"/>
          <p:cNvSpPr/>
          <p:nvPr/>
        </p:nvSpPr>
        <p:spPr>
          <a:xfrm>
            <a:off x="1110852" y="6462713"/>
            <a:ext cx="5803702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Entendimento dos efeitos dos resíduos farmacêuticos nos ecossistemas locais.</a:t>
            </a:r>
            <a:endParaRPr lang="en-US" sz="1944" dirty="0"/>
          </a:p>
        </p:txBody>
      </p:sp>
      <p:sp>
        <p:nvSpPr>
          <p:cNvPr id="14" name="Shape 12"/>
          <p:cNvSpPr/>
          <p:nvPr/>
        </p:nvSpPr>
        <p:spPr>
          <a:xfrm>
            <a:off x="7438668" y="5622852"/>
            <a:ext cx="6327815" cy="1848088"/>
          </a:xfrm>
          <a:prstGeom prst="roundRect">
            <a:avLst>
              <a:gd name="adj" fmla="val 6012"/>
            </a:avLst>
          </a:prstGeom>
          <a:solidFill>
            <a:srgbClr val="DDEEE6"/>
          </a:solidFill>
          <a:ln w="15240">
            <a:solidFill>
              <a:srgbClr val="C3D4CC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700724" y="5884908"/>
            <a:ext cx="3608665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Integração Curricular</a:t>
            </a:r>
            <a:endParaRPr lang="en-US" sz="2430" dirty="0"/>
          </a:p>
        </p:txBody>
      </p:sp>
      <p:sp>
        <p:nvSpPr>
          <p:cNvPr id="16" name="Text 14"/>
          <p:cNvSpPr/>
          <p:nvPr/>
        </p:nvSpPr>
        <p:spPr>
          <a:xfrm>
            <a:off x="7700724" y="6418785"/>
            <a:ext cx="5803702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Abordagem interdisciplinar enriquecendo o processo educativo e promovendo visão crítica.</a:t>
            </a:r>
            <a:endParaRPr lang="en-US" sz="1944" dirty="0"/>
          </a:p>
        </p:txBody>
      </p:sp>
      <p:pic>
        <p:nvPicPr>
          <p:cNvPr id="20" name="Image 0" descr="preencoded.png">
            <a:extLst>
              <a:ext uri="{FF2B5EF4-FFF2-40B4-BE49-F238E27FC236}">
                <a16:creationId xmlns="" xmlns:a16="http://schemas.microsoft.com/office/drawing/2014/main" id="{25613C3C-8DF3-8FC3-0E84-EC85D809F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576"/>
            <a:ext cx="14630400" cy="24928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sp>
        <p:nvSpPr>
          <p:cNvPr id="4" name="Text 2"/>
          <p:cNvSpPr/>
          <p:nvPr/>
        </p:nvSpPr>
        <p:spPr>
          <a:xfrm>
            <a:off x="4619090" y="1614198"/>
            <a:ext cx="8324493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4860" b="1" dirty="0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Benefícios Educacionais</a:t>
            </a:r>
            <a:endParaRPr lang="en-US" sz="486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50" y="4241363"/>
            <a:ext cx="617220" cy="61722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65250" y="5105399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Análise Crítica</a:t>
            </a:r>
            <a:endParaRPr lang="en-US" sz="2430" dirty="0"/>
          </a:p>
        </p:txBody>
      </p:sp>
      <p:sp>
        <p:nvSpPr>
          <p:cNvPr id="7" name="Text 4"/>
          <p:cNvSpPr/>
          <p:nvPr/>
        </p:nvSpPr>
        <p:spPr>
          <a:xfrm>
            <a:off x="565250" y="5639276"/>
            <a:ext cx="4053840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3110"/>
              </a:lnSpc>
              <a:buNone/>
            </a:pPr>
            <a:r>
              <a:rPr lang="en-US" sz="1944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Desenvolvimento da capacidade de analisar criticamente a produção de resíduos.</a:t>
            </a:r>
            <a:endParaRPr lang="en-US" sz="1944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7997" y="4241363"/>
            <a:ext cx="617220" cy="61722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917997" y="5105399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Responsabilidade</a:t>
            </a:r>
            <a:endParaRPr lang="en-US" sz="2430" dirty="0"/>
          </a:p>
        </p:txBody>
      </p:sp>
      <p:sp>
        <p:nvSpPr>
          <p:cNvPr id="10" name="Text 6"/>
          <p:cNvSpPr/>
          <p:nvPr/>
        </p:nvSpPr>
        <p:spPr>
          <a:xfrm>
            <a:off x="4917997" y="5639276"/>
            <a:ext cx="4053959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3110"/>
              </a:lnSpc>
              <a:buNone/>
            </a:pPr>
            <a:r>
              <a:rPr lang="en-US" sz="1944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Compreensão das responsabilidades individuais e coletivas na preservação do ambiente.</a:t>
            </a:r>
            <a:endParaRPr lang="en-US" sz="1944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1312" y="4131534"/>
            <a:ext cx="617220" cy="61722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10011312" y="4995570"/>
            <a:ext cx="4053959" cy="7715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38"/>
              </a:lnSpc>
              <a:buNone/>
            </a:pPr>
            <a:r>
              <a:rPr lang="en-US" sz="2430" b="1" dirty="0" err="1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Resolução</a:t>
            </a:r>
            <a:r>
              <a:rPr lang="en-US" sz="2430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 de Problemas</a:t>
            </a:r>
            <a:endParaRPr lang="en-US" sz="2430" dirty="0"/>
          </a:p>
        </p:txBody>
      </p:sp>
      <p:sp>
        <p:nvSpPr>
          <p:cNvPr id="13" name="Text 8"/>
          <p:cNvSpPr/>
          <p:nvPr/>
        </p:nvSpPr>
        <p:spPr>
          <a:xfrm>
            <a:off x="10011312" y="5915209"/>
            <a:ext cx="4053959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3110"/>
              </a:lnSpc>
              <a:buNone/>
            </a:pPr>
            <a:r>
              <a:rPr lang="en-US" sz="1944" dirty="0" err="1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Habilidade</a:t>
            </a:r>
            <a:r>
              <a:rPr lang="en-US" sz="1944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de propor soluções para o descarte adequado e diminuição de resíduos.</a:t>
            </a:r>
            <a:endParaRPr lang="en-US" sz="1944" dirty="0"/>
          </a:p>
        </p:txBody>
      </p: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8A71D39E-3009-35D8-82F8-A095332E0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31" y="59922"/>
            <a:ext cx="3470019" cy="34700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sp>
        <p:nvSpPr>
          <p:cNvPr id="4" name="Text 2"/>
          <p:cNvSpPr/>
          <p:nvPr/>
        </p:nvSpPr>
        <p:spPr>
          <a:xfrm>
            <a:off x="864037" y="1232416"/>
            <a:ext cx="8563332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4860" b="1" dirty="0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Impacto na Comunidade</a:t>
            </a:r>
            <a:endParaRPr lang="en-US" sz="486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37" y="2497693"/>
            <a:ext cx="3225522" cy="987504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110853" y="3855482"/>
            <a:ext cx="2731889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Sensibilização</a:t>
            </a:r>
            <a:endParaRPr lang="en-US" sz="2430" dirty="0"/>
          </a:p>
        </p:txBody>
      </p:sp>
      <p:sp>
        <p:nvSpPr>
          <p:cNvPr id="7" name="Text 4"/>
          <p:cNvSpPr/>
          <p:nvPr/>
        </p:nvSpPr>
        <p:spPr>
          <a:xfrm>
            <a:off x="319416" y="4665454"/>
            <a:ext cx="3523326" cy="19752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3110"/>
              </a:lnSpc>
              <a:buNone/>
            </a:pPr>
            <a:r>
              <a:rPr lang="en-US" sz="1944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Aumento da conscientização sobre o descarte correto de medicamentos na comunidade local.</a:t>
            </a:r>
            <a:endParaRPr lang="en-US" sz="1944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9559" y="2497693"/>
            <a:ext cx="3225641" cy="987504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157667" y="3855481"/>
            <a:ext cx="3034065" cy="7715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Mudança de Hábitos</a:t>
            </a:r>
            <a:endParaRPr lang="en-US" sz="2430" dirty="0"/>
          </a:p>
        </p:txBody>
      </p:sp>
      <p:sp>
        <p:nvSpPr>
          <p:cNvPr id="10" name="Text 6"/>
          <p:cNvSpPr/>
          <p:nvPr/>
        </p:nvSpPr>
        <p:spPr>
          <a:xfrm>
            <a:off x="4209393" y="4711042"/>
            <a:ext cx="2858990" cy="19752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3110"/>
              </a:lnSpc>
              <a:buNone/>
            </a:pPr>
            <a:r>
              <a:rPr lang="en-US" sz="1944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Adoção de práticas mais responsáveis de descarte de medicamentos pelos moradores.</a:t>
            </a:r>
            <a:endParaRPr lang="en-US" sz="1944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2497693"/>
            <a:ext cx="3225522" cy="987504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562017" y="3855482"/>
            <a:ext cx="2731889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Ação Coletiva</a:t>
            </a:r>
            <a:endParaRPr lang="en-US" sz="2430" dirty="0"/>
          </a:p>
        </p:txBody>
      </p:sp>
      <p:sp>
        <p:nvSpPr>
          <p:cNvPr id="13" name="Text 8"/>
          <p:cNvSpPr/>
          <p:nvPr/>
        </p:nvSpPr>
        <p:spPr>
          <a:xfrm>
            <a:off x="7464151" y="4775121"/>
            <a:ext cx="3040561" cy="15801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3110"/>
              </a:lnSpc>
              <a:buNone/>
            </a:pPr>
            <a:r>
              <a:rPr lang="en-US" sz="1944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Mobilização da comunidade para criar e manter pontos de coleta de medicamentos.</a:t>
            </a:r>
            <a:endParaRPr lang="en-US" sz="1944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40722" y="2497693"/>
            <a:ext cx="3225641" cy="987504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0540722" y="3855482"/>
            <a:ext cx="3225640" cy="7715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Preservação Ambiental</a:t>
            </a:r>
            <a:endParaRPr lang="en-US" sz="2430" dirty="0"/>
          </a:p>
        </p:txBody>
      </p:sp>
      <p:sp>
        <p:nvSpPr>
          <p:cNvPr id="16" name="Text 10"/>
          <p:cNvSpPr/>
          <p:nvPr/>
        </p:nvSpPr>
        <p:spPr>
          <a:xfrm>
            <a:off x="11096210" y="4826635"/>
            <a:ext cx="3029692" cy="15801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3110"/>
              </a:lnSpc>
              <a:buNone/>
            </a:pPr>
            <a:r>
              <a:rPr lang="en-US" sz="1944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Redução da contaminação ambiental por resíduos farmacêuticos na região.</a:t>
            </a:r>
            <a:endParaRPr lang="en-US" sz="194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375</Words>
  <Application>Microsoft Office PowerPoint</Application>
  <PresentationFormat>Personalizar</PresentationFormat>
  <Paragraphs>76</Paragraphs>
  <Slides>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Marcela Oliveira</cp:lastModifiedBy>
  <cp:revision>23</cp:revision>
  <dcterms:created xsi:type="dcterms:W3CDTF">2024-06-23T16:50:06Z</dcterms:created>
  <dcterms:modified xsi:type="dcterms:W3CDTF">2024-06-24T17:56:45Z</dcterms:modified>
</cp:coreProperties>
</file>