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8" r:id="rId4"/>
    <p:sldId id="284" r:id="rId5"/>
    <p:sldId id="285" r:id="rId6"/>
    <p:sldId id="304" r:id="rId7"/>
    <p:sldId id="286" r:id="rId8"/>
    <p:sldId id="289" r:id="rId9"/>
    <p:sldId id="291" r:id="rId10"/>
    <p:sldId id="279" r:id="rId11"/>
    <p:sldId id="262" r:id="rId12"/>
    <p:sldId id="257" r:id="rId13"/>
    <p:sldId id="258" r:id="rId14"/>
    <p:sldId id="303" r:id="rId15"/>
    <p:sldId id="302" r:id="rId16"/>
    <p:sldId id="306" r:id="rId17"/>
    <p:sldId id="305" r:id="rId18"/>
    <p:sldId id="263" r:id="rId19"/>
    <p:sldId id="307" r:id="rId20"/>
    <p:sldId id="259" r:id="rId21"/>
    <p:sldId id="308" r:id="rId22"/>
    <p:sldId id="272" r:id="rId23"/>
    <p:sldId id="273" r:id="rId24"/>
    <p:sldId id="309" r:id="rId25"/>
    <p:sldId id="264" r:id="rId26"/>
    <p:sldId id="310" r:id="rId27"/>
    <p:sldId id="311" r:id="rId28"/>
    <p:sldId id="265" r:id="rId29"/>
    <p:sldId id="312" r:id="rId30"/>
    <p:sldId id="313" r:id="rId31"/>
    <p:sldId id="314" r:id="rId32"/>
    <p:sldId id="271" r:id="rId33"/>
    <p:sldId id="315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CDEF3-0A8B-4CC9-BF6F-7A115D30C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083870-DF36-4156-8825-47E71C84D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AE3F91-6E45-4975-A20D-7FDECBF9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A667E5-E7A3-45F2-9D87-EADC5C19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753FCD-858B-45AD-B830-6115CFA1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03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37FC-2CF3-4017-AF66-944D7F8D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36E063-ED8F-4882-97A0-D3A418C2F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D14A81-02F1-48CD-A8DB-64973502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9B3077-513D-467F-BDBC-114DED09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881A57-B382-4FEA-943A-2848FC2C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2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0DDC07-42F8-4806-8555-A1FB23647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6B6107D-3DCD-412B-9033-AE646230E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BEC1EE-9767-4844-A006-B2152197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9DD28-2AE1-48E6-B42A-FA7AD3BF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BD61FA-365F-4BAC-A961-7E6AA9AA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50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42127-D65E-4868-91AA-7C2207BF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8730ED-ABB9-417B-B1B0-859B6899E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DFD15-5E83-4B7C-B9D0-480D22F47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70494C-1C2E-4337-8A28-036A9F5D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EB8E86-7657-43E9-A51A-29962082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94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128B4-4739-4A4C-A7D1-6BB936BB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4C5E15-9DC9-4FBE-8054-BF6CAD644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ACC20A-A942-4437-8219-A7EECA08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56CD81-E4FA-4314-8D88-CDDACF29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33701C-83A4-4B42-B82C-DBC5188E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75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11490-655D-462B-934D-7E2407D7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459FD-F641-4568-9B4A-FF40D9E8A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F5F245-4ED9-44F2-B541-AE2F3AFBF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A7A52-6D54-440E-A723-1CFCBBA9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EAFF43-317B-4CA5-AF10-2F6E429A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7EDE0F-E8EE-45B7-AE86-A5E33758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95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A4B7B-F9E1-4A93-9A84-A2D3E6D1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69E34F-0BC3-4DAB-A0CC-9D8CEE8AA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4FFB05-B629-4A6D-8DD8-1AACC0766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36E588-2422-40C8-965B-447F1BB0B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1CF9FA-B5B1-453E-9378-B1A040925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FCDDE1-A3DC-4A87-8481-4845914E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2148F0-0093-4C51-B7FC-CC39EBF4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9006DC-4268-4012-BFE2-E560DF36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16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5FC1B-37D2-499E-BEEA-C2E23D583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060F9D8-C991-4B21-82FC-9FE4E148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E66D8E-A06F-42E6-9768-FB807C05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081A98-3DCD-4AD1-8275-2255C309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7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F6F5574-7B5D-49B6-A186-FBF7A44E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3A9D96E-348E-4665-8268-765AF32F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76A819-6F2B-4095-A24B-6077C587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72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FF159-000C-404B-9689-7EE14F3C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8EB14B-B8A1-473D-8AA7-7DA1D7DD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AD1D2D-B608-40F0-A4B3-7A1EE03A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9E73EE-0D94-4053-85D9-450F2F4C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74D506-3228-4AD1-A6E6-BED9E27A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DA9B0A-F133-47AD-9A26-5D2709BC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9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51625-2AF6-4700-BD93-3792D868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5BE853-29EC-46CA-8A5A-BA4A8ED1D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54FCD3-C86C-433C-8F2F-79DCBC6C0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959F66-2467-4DF1-A9F3-F38CEBE7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F78B41-D4E7-4EB4-96F6-F6890CD7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BAF2B4-90D9-4578-9034-1086F9CE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97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26BFA0E-3697-4DC2-8ABB-F4859C06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C7019D-EE6F-432D-9C09-323AD144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40E506-AB26-48DB-9D40-BC8C15FA6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E401-5858-4BF7-B269-16D4443FA7A1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A43365-C228-4204-9800-FE080423E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6A44C1-2A11-4F07-B25E-88DA819D4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F99F-413B-4CEC-AAB3-D9B463FE8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15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1BE7C-9B57-4392-A0F1-523D535CA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Material de apoio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A83943-4E34-4639-81CF-71EE70EA95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Bloco 3_Atividade 5</a:t>
            </a:r>
          </a:p>
          <a:p>
            <a:r>
              <a:rPr lang="pt-BR" sz="1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 DE AULA INVERTIDA – DISCUSSÃO SOBRE O SISTEMA IMUNE</a:t>
            </a:r>
            <a:endParaRPr lang="pt-BR" sz="18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093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0DF874-5356-4ECF-84C2-25187F7C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775" y="281773"/>
            <a:ext cx="6507025" cy="629445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FCD4-B1BF-44DF-835F-A530C1C00122}"/>
              </a:ext>
            </a:extLst>
          </p:cNvPr>
          <p:cNvSpPr txBox="1"/>
          <p:nvPr/>
        </p:nvSpPr>
        <p:spPr>
          <a:xfrm>
            <a:off x="10120312" y="6213820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</p:spTree>
    <p:extLst>
      <p:ext uri="{BB962C8B-B14F-4D97-AF65-F5344CB8AC3E}">
        <p14:creationId xmlns:p14="http://schemas.microsoft.com/office/powerpoint/2010/main" val="274313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069A1-BC83-46F7-966D-2027F6C7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Tema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A62E7B-77BB-43BE-BC7A-784CCEF84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Dieta, microbiota e sistema imune (inato) </a:t>
            </a:r>
          </a:p>
          <a:p>
            <a:r>
              <a:rPr lang="pt-B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Quais as funções dos macrófagos na imunidade da mucosa intestinal? </a:t>
            </a:r>
          </a:p>
          <a:p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Como a dieta rica em gordura saturada e açúcares regulam os macrófagos e influenciam no desenvolvimento de obesidade e diabetes? </a:t>
            </a:r>
          </a:p>
          <a:p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Qual a relação entre microbiota normal, dieta e sistema imune</a:t>
            </a:r>
            <a:r>
              <a:rPr lang="pt-B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73892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A5630FC-0B45-4D73-A6A8-8F0DA245D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36" y="344558"/>
            <a:ext cx="4745728" cy="45405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A9853FA-C45E-4795-BE53-6BB87641D50A}"/>
              </a:ext>
            </a:extLst>
          </p:cNvPr>
          <p:cNvSpPr txBox="1"/>
          <p:nvPr/>
        </p:nvSpPr>
        <p:spPr>
          <a:xfrm>
            <a:off x="3326295" y="4939508"/>
            <a:ext cx="61622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1.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interação entre a nutrição, o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microbioma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a imunidade inata regula muitas doenças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multifactoriais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incluindo doenças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auto-imunes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cânceres, doenças alérgicas e obesidade. Abreviaturas: IBD, doença inflamatória intestinal; NAFLD, doença hepática gordurosa não alcoólica; NASH,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esteato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-hepatite não alcoólica.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40CB0C-78C6-44D4-AB22-D3376816F511}"/>
              </a:ext>
            </a:extLst>
          </p:cNvPr>
          <p:cNvSpPr txBox="1"/>
          <p:nvPr/>
        </p:nvSpPr>
        <p:spPr>
          <a:xfrm>
            <a:off x="9753600" y="6228522"/>
            <a:ext cx="176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Nobs</a:t>
            </a:r>
            <a:r>
              <a:rPr lang="pt-BR" dirty="0"/>
              <a:t> et al., 2020</a:t>
            </a:r>
          </a:p>
        </p:txBody>
      </p:sp>
    </p:spTree>
    <p:extLst>
      <p:ext uri="{BB962C8B-B14F-4D97-AF65-F5344CB8AC3E}">
        <p14:creationId xmlns:p14="http://schemas.microsoft.com/office/powerpoint/2010/main" val="92901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E592B0-88CB-4963-8584-9DAEDA668EE0}"/>
              </a:ext>
            </a:extLst>
          </p:cNvPr>
          <p:cNvSpPr txBox="1"/>
          <p:nvPr/>
        </p:nvSpPr>
        <p:spPr>
          <a:xfrm>
            <a:off x="9753600" y="6228522"/>
            <a:ext cx="176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Nobs</a:t>
            </a:r>
            <a:r>
              <a:rPr lang="pt-BR" dirty="0"/>
              <a:t> et al., 2020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4BD4D9-7267-4401-B269-D94E10C68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4" y="914400"/>
            <a:ext cx="5779232" cy="4147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64E7B9F-26BE-4EF3-BC48-56712A2F5221}"/>
              </a:ext>
            </a:extLst>
          </p:cNvPr>
          <p:cNvSpPr txBox="1"/>
          <p:nvPr/>
        </p:nvSpPr>
        <p:spPr>
          <a:xfrm>
            <a:off x="6096000" y="331304"/>
            <a:ext cx="57792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2.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monossacáridos e os ácidos graxos podem atuar diretamente sobre os macrófagos e modular duas vias principais, a via de sinalização TLR4/MyD88/NF-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κB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a via de sinalização F-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κB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conduzindo assim à inflamação metabólica e à resistência à insulina. A frutose e os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AGEs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aumentam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iNOS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intracelular, que, por sua vez, ativa o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inflamassoma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NLRP3, desencadeando a secreção de IL-1β. A glicose também induz o NF-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κB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promove a produção de citocinas pró-inflamatórias. Os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SFAs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ativam indiretamente o TLR4 e o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inflamassoma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NLRP3 para promover a inflamação e são metabolizados em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ceramida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potencializa os efeitos pró-inflamatórios acima referidos. Os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UFAs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opõem-se a estas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acções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inibindo o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inflamassoma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NLRP3 e a via NF-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κB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exercendo assim um efeito anti-inflamatório e melhorando a inflamação metabólica. Abreviaturas: AGE, produto final glicado avançado; AMPK, proteína ativada por adenosina monofosfato; GPCR120, receptor 120 acoplado à proteína G; IL, interleucina;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iNOS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óxido nítrico sintase induzida;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iROS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espécies reativas de oxigênio induzidas; MyD88, resposta primária à diferenciação mieloide 88; NF-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κB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fator nuclear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kappa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-light-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chain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enhancer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das células B ativadas; NLRP3, proteína 3 contendo domínios NACHT, LRR e PYD; RAGE, receptor para produto final glicado avançado; SFA, ácido graxo saturado; TAK1, quinase 1 ativada pelo fator de crescimento transformador beta; TLR4, receptor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Toll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-like 4; UFA, ácido graxo insaturado.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0152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C2F474-7AD7-45C7-BC76-5A33E664D32B}"/>
              </a:ext>
            </a:extLst>
          </p:cNvPr>
          <p:cNvSpPr txBox="1"/>
          <p:nvPr/>
        </p:nvSpPr>
        <p:spPr>
          <a:xfrm>
            <a:off x="1231694" y="1348040"/>
            <a:ext cx="972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No artigo de revisão indicado e em outras referências, busque informações para responder: 3) </a:t>
            </a:r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 a relação entre microbiota normal, dieta e sistema imune</a:t>
            </a:r>
            <a:r>
              <a:rPr lang="pt-B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0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F83183-4B97-4522-A982-17CF8BA26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78" y="522435"/>
            <a:ext cx="5861017" cy="50561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FA33457-B33B-41E6-AC1F-0A677ECA2410}"/>
              </a:ext>
            </a:extLst>
          </p:cNvPr>
          <p:cNvSpPr txBox="1"/>
          <p:nvPr/>
        </p:nvSpPr>
        <p:spPr>
          <a:xfrm>
            <a:off x="6917636" y="522435"/>
            <a:ext cx="4280452" cy="581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4.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Interdependência das interações entre a dieta, o sistema imune e a microbiota.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Existem atualmente provas de uma comunicação bidirecional entre os três fatores-chave no trato gastrointestinal: dieta, sistema imune e microbiota normal. A dieta pode ter uma influência profunda no sistema imune (por exemplo, vitamina A, vitamina D, ligante de receptor AHR proveniente de vegetais crucíferos), enquanto o sistema imune pode também afetar a ingestão alimentar. A dieta também tem uma influência dominante na composição e na capacidade metabólica das bactérias comensais, o que, por sua vez, influencia a absorção de nutrientes. O sistema imune é capaz de exercer controle sobre a composição e a localização das bactérias comensais, enquanto os sinais da microbiota normal intestinal são críticos para o desenvolvimento e a função do sistema imune.</a:t>
            </a:r>
          </a:p>
          <a:p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A6FE23-AE83-4E7B-BA96-1D6DBE74B0E3}"/>
              </a:ext>
            </a:extLst>
          </p:cNvPr>
          <p:cNvSpPr txBox="1"/>
          <p:nvPr/>
        </p:nvSpPr>
        <p:spPr>
          <a:xfrm>
            <a:off x="7680015" y="6181676"/>
            <a:ext cx="3737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u="none" strike="noStrike" baseline="0" dirty="0">
                <a:latin typeface="Arial" panose="020B0604020202020204" pitchFamily="34" charset="0"/>
              </a:rPr>
              <a:t>Yasmine </a:t>
            </a:r>
            <a:r>
              <a:rPr lang="en-US" sz="1400" i="0" u="none" strike="noStrike" baseline="0" dirty="0" err="1">
                <a:latin typeface="Arial" panose="020B0604020202020204" pitchFamily="34" charset="0"/>
              </a:rPr>
              <a:t>Belkaid</a:t>
            </a:r>
            <a:r>
              <a:rPr lang="en-US" sz="1400" i="0" u="none" strike="noStrike" baseline="0" dirty="0">
                <a:latin typeface="Arial" panose="020B0604020202020204" pitchFamily="34" charset="0"/>
              </a:rPr>
              <a:t> and Timothy Hand, 2014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1900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E861E-4A9B-494F-A967-B8A9C92D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Resuma os principais mecanismos celulares e moleculares da imunidade inata na mucosa intestinal</a:t>
            </a:r>
            <a:endParaRPr lang="pt-BR" sz="6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B05E7-E77A-4EF6-9CCD-EF461A023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6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F68-34BA-4F7A-97A3-E1E2E52A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Conclusão – insira tópicos que resumem as hipóteses testadas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022F2-3594-4555-B9B1-CA1E186D6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52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069A1-BC83-46F7-966D-2027F6C7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Tema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A62E7B-77BB-43BE-BC7A-784CCEF84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Sistema imune e síndromes </a:t>
            </a:r>
            <a:r>
              <a:rPr lang="pt-BR" b="1" dirty="0" err="1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cardiometabólicas</a:t>
            </a:r>
            <a:r>
              <a:rPr lang="pt-BR" b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 (obesidade e diabetes)</a:t>
            </a:r>
          </a:p>
          <a:p>
            <a:pPr marL="0" indent="0">
              <a:buNone/>
            </a:pPr>
            <a:endParaRPr lang="pt-BR" b="1" dirty="0">
              <a:solidFill>
                <a:srgbClr val="000000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1)</a:t>
            </a:r>
            <a:r>
              <a:rPr lang="pt-B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Quais alterações histológicas e imunológicas, as dietas ricas em gorduras saturadas e açúcar provocam nos órgãos?</a:t>
            </a:r>
            <a:r>
              <a:rPr lang="pt-B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pt-BR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Cite as respectivas doenças que poderão se desenvolver nos principais órgãos afetados.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441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C2F474-7AD7-45C7-BC76-5A33E664D32B}"/>
              </a:ext>
            </a:extLst>
          </p:cNvPr>
          <p:cNvSpPr txBox="1"/>
          <p:nvPr/>
        </p:nvSpPr>
        <p:spPr>
          <a:xfrm>
            <a:off x="1231694" y="1348040"/>
            <a:ext cx="972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No artigo de revisão indicado e em outras referências, busque informações para responder: 1) </a:t>
            </a:r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Quais alterações histológicas e imunológicas, as dietas ricas em gorduras saturadas e açúcar provocam nos órgãos?</a:t>
            </a:r>
            <a:r>
              <a:rPr lang="pt-B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C2A313-DFA1-4004-B399-D971DFE9D8D7}"/>
              </a:ext>
            </a:extLst>
          </p:cNvPr>
          <p:cNvSpPr txBox="1"/>
          <p:nvPr/>
        </p:nvSpPr>
        <p:spPr>
          <a:xfrm>
            <a:off x="4800600" y="3071813"/>
            <a:ext cx="341914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/>
              <a:t>Tecido adiposo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/>
              <a:t>Fígado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/>
              <a:t>Pâncreas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/>
              <a:t>Vasos sanguíneos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/>
              <a:t>Cérebro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8431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50D1D-7DB2-41CE-BCC0-139FB724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Antes de testar as hipóteses, vamos revisar como é o sistema imune inato na mucosa intestinal.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BDCED0-FCDF-4D43-9797-002A966A6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é composto?</a:t>
            </a:r>
          </a:p>
          <a:p>
            <a:r>
              <a:rPr lang="pt-BR" dirty="0"/>
              <a:t>Como funciona na homeostasia?</a:t>
            </a:r>
          </a:p>
          <a:p>
            <a:r>
              <a:rPr lang="pt-BR" dirty="0"/>
              <a:t>Essa pequena revisão foi extraída de trechos do capítulo 14 do livro de Imunologia celular e molecular.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Referência Bibliográfica:</a:t>
            </a:r>
          </a:p>
          <a:p>
            <a:r>
              <a:rPr lang="pt-B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Abbas AK, </a:t>
            </a:r>
            <a:r>
              <a:rPr lang="pt-BR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Lichtman</a:t>
            </a:r>
            <a:r>
              <a:rPr lang="pt-B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AH, </a:t>
            </a:r>
            <a:r>
              <a:rPr lang="pt-BR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Shiv</a:t>
            </a:r>
            <a:r>
              <a:rPr lang="pt-B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P. Imunologia Celular &amp; Molecular, Editora GEN Guanabara Koogan, 9ª edição ou outras edições recentes. Capítulo 14 – Imunidade no Sistema Gastrintestinal (páginas 16 a 46)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073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82FDA8C-7D4A-4A1C-A53C-2EA56AFC1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2" y="297366"/>
            <a:ext cx="5651748" cy="62632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4E45BC9-0808-4949-A3BE-93E68D85C469}"/>
              </a:ext>
            </a:extLst>
          </p:cNvPr>
          <p:cNvSpPr txBox="1"/>
          <p:nvPr/>
        </p:nvSpPr>
        <p:spPr>
          <a:xfrm>
            <a:off x="6096000" y="874643"/>
            <a:ext cx="56517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Figura 3. 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Alterações da imunidade inata em órgãos-alvo induzidas pela dieta ocidental e pela obesidade. As dietas ricas em gorduras saturadas e açúcar provocam alterações histológicas em vários órgãos, incluindo órgãos metabólicos como o tecido adiposo, fígado e músculo, mas também em estruturas do sistema nervoso central. Estas alterações incluem o recrutamento de </a:t>
            </a:r>
            <a:r>
              <a:rPr lang="pt-B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células imunes inatas derivadas da medula óssea e a polarização de células imunes residentes para o seu estado ativado, resultando num fenótipo pró-inflamatório composto. Abreviaturas: IFN-γ, interferon </a:t>
            </a:r>
            <a:r>
              <a:rPr lang="pt-B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gamma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IL, interleucina; ILC, célula linfoide inata; </a:t>
            </a:r>
            <a:r>
              <a:rPr lang="pt-B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iNOS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óxido nítrico sintase induzido; NK, natural killer; RHM, macrófago hepático recrutado; TNF-α, fator de necrose tumoral alfa.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B9A15C-CB3F-455E-970A-5421FC4DEF70}"/>
              </a:ext>
            </a:extLst>
          </p:cNvPr>
          <p:cNvSpPr txBox="1"/>
          <p:nvPr/>
        </p:nvSpPr>
        <p:spPr>
          <a:xfrm>
            <a:off x="9753600" y="6228522"/>
            <a:ext cx="176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Nobs</a:t>
            </a:r>
            <a:r>
              <a:rPr lang="pt-BR" dirty="0"/>
              <a:t> et al., 2020</a:t>
            </a:r>
          </a:p>
        </p:txBody>
      </p:sp>
    </p:spTree>
    <p:extLst>
      <p:ext uri="{BB962C8B-B14F-4D97-AF65-F5344CB8AC3E}">
        <p14:creationId xmlns:p14="http://schemas.microsoft.com/office/powerpoint/2010/main" val="1432697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C2F474-7AD7-45C7-BC76-5A33E664D32B}"/>
              </a:ext>
            </a:extLst>
          </p:cNvPr>
          <p:cNvSpPr txBox="1"/>
          <p:nvPr/>
        </p:nvSpPr>
        <p:spPr>
          <a:xfrm>
            <a:off x="1231694" y="1348040"/>
            <a:ext cx="972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No artigo de revisão indicado e em outras referências, busque informações para responder: 2) </a:t>
            </a:r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Cite as respectivas doenças que poderão se desenvolver nos principais órgãos afetados.</a:t>
            </a:r>
            <a:endParaRPr lang="pt-B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C2577ECE-BB23-4C87-8CB9-63F6543C3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41945"/>
              </p:ext>
            </p:extLst>
          </p:nvPr>
        </p:nvGraphicFramePr>
        <p:xfrm>
          <a:off x="2217737" y="3382532"/>
          <a:ext cx="8128000" cy="259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420826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5516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Órgão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Doença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905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Fígado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Pâncreas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30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Vasos sanguíneos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41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Cérebro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54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12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19D617-0845-465F-9F84-651B84236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908983"/>
            <a:ext cx="9258300" cy="4585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19DC097-937A-4324-8440-38FC0119B5E2}"/>
              </a:ext>
            </a:extLst>
          </p:cNvPr>
          <p:cNvSpPr txBox="1"/>
          <p:nvPr/>
        </p:nvSpPr>
        <p:spPr>
          <a:xfrm>
            <a:off x="2357437" y="385763"/>
            <a:ext cx="820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mecanismos pró e anti-inflamatórios em macrófagos</a:t>
            </a:r>
            <a:endParaRPr lang="pt-BR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ACBA80-D973-4968-8816-FC260DA25D31}"/>
              </a:ext>
            </a:extLst>
          </p:cNvPr>
          <p:cNvSpPr txBox="1"/>
          <p:nvPr/>
        </p:nvSpPr>
        <p:spPr>
          <a:xfrm>
            <a:off x="685800" y="5825906"/>
            <a:ext cx="1129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Como são ativados os mecanismos pró e anti-inflamatórios em macrófagos? Como o tipo de ativação de macrófagos </a:t>
            </a:r>
          </a:p>
          <a:p>
            <a:r>
              <a:rPr lang="pt-BR" b="1" dirty="0">
                <a:solidFill>
                  <a:srgbClr val="C00000"/>
                </a:solidFill>
              </a:rPr>
              <a:t>se relaciona com a resposta imune adaptativa?</a:t>
            </a:r>
          </a:p>
        </p:txBody>
      </p:sp>
    </p:spTree>
    <p:extLst>
      <p:ext uri="{BB962C8B-B14F-4D97-AF65-F5344CB8AC3E}">
        <p14:creationId xmlns:p14="http://schemas.microsoft.com/office/powerpoint/2010/main" val="2476599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as de ativação dos macrófagos">
            <a:extLst>
              <a:ext uri="{FF2B5EF4-FFF2-40B4-BE49-F238E27FC236}">
                <a16:creationId xmlns:a16="http://schemas.microsoft.com/office/drawing/2014/main" id="{7D48CA9D-0451-4353-8CE8-0F8818D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79" y="1601150"/>
            <a:ext cx="8244715" cy="460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D14FF1B-A204-47BD-AB31-796EDA8495EA}"/>
              </a:ext>
            </a:extLst>
          </p:cNvPr>
          <p:cNvSpPr txBox="1"/>
          <p:nvPr/>
        </p:nvSpPr>
        <p:spPr>
          <a:xfrm>
            <a:off x="2357437" y="385763"/>
            <a:ext cx="820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mecanismos pró e anti-inflamatórios em macrófagos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2004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0DF874-5356-4ECF-84C2-25187F7C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775" y="281773"/>
            <a:ext cx="6507025" cy="629445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FCD4-B1BF-44DF-835F-A530C1C00122}"/>
              </a:ext>
            </a:extLst>
          </p:cNvPr>
          <p:cNvSpPr txBox="1"/>
          <p:nvPr/>
        </p:nvSpPr>
        <p:spPr>
          <a:xfrm>
            <a:off x="10120312" y="6213820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</p:spTree>
    <p:extLst>
      <p:ext uri="{BB962C8B-B14F-4D97-AF65-F5344CB8AC3E}">
        <p14:creationId xmlns:p14="http://schemas.microsoft.com/office/powerpoint/2010/main" val="1940209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069A1-BC83-46F7-966D-2027F6C7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Tema 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A62E7B-77BB-43BE-BC7A-784CCEF84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Tema 3) Dieta, infecções e câncer</a:t>
            </a:r>
            <a:r>
              <a:rPr lang="pt-BR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</a:p>
          <a:p>
            <a:endParaRPr lang="pt-BR" dirty="0">
              <a:solidFill>
                <a:srgbClr val="000000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Quais as relações entre a dieta desequilibrada (restrição calórica, fome ou excesso de nutrientes) com a maior predisposição para o desenvolvimento de infecções e para o desenvolvimento de cânceres?</a:t>
            </a:r>
            <a:r>
              <a:rPr lang="pt-B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b="1" u="sng" dirty="0">
              <a:solidFill>
                <a:srgbClr val="C00000"/>
              </a:solidFill>
              <a:latin typeface="Aptos"/>
              <a:ea typeface="Aptos"/>
              <a:cs typeface="Times New Roman" panose="02020603050405020304" pitchFamily="18" charset="0"/>
            </a:endParaRPr>
          </a:p>
          <a:p>
            <a:r>
              <a:rPr lang="pt-BR" b="1" u="sng" dirty="0">
                <a:solidFill>
                  <a:srgbClr val="C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mecanismos celulares e moleculares do sistema imune responsáveis pelo controle de células tumorais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9703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C2F474-7AD7-45C7-BC76-5A33E664D32B}"/>
              </a:ext>
            </a:extLst>
          </p:cNvPr>
          <p:cNvSpPr txBox="1"/>
          <p:nvPr/>
        </p:nvSpPr>
        <p:spPr>
          <a:xfrm>
            <a:off x="1017382" y="1033715"/>
            <a:ext cx="10441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No artigo de revisão indicado e em outras referências, busque informações para responder: 1a) </a:t>
            </a:r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Quais as relações entre a dieta desequilibrada (carência ou excesso de nutrientes) com a maior predisposição para o desenvolvimento de infecções?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82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C2F474-7AD7-45C7-BC76-5A33E664D32B}"/>
              </a:ext>
            </a:extLst>
          </p:cNvPr>
          <p:cNvSpPr txBox="1"/>
          <p:nvPr/>
        </p:nvSpPr>
        <p:spPr>
          <a:xfrm>
            <a:off x="1231694" y="1348040"/>
            <a:ext cx="9728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No artigo de revisão indicado e em outras referências, busque informações para responder: 1b) </a:t>
            </a:r>
            <a:r>
              <a:rPr lang="pt-B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Quais as relações entre a dieta desequilibrada (restrição calórica, fome ou excesso de nutrientes) com a maior predisposição para o desenvolvimento de câncer?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C2A313-DFA1-4004-B399-D971DFE9D8D7}"/>
              </a:ext>
            </a:extLst>
          </p:cNvPr>
          <p:cNvSpPr txBox="1"/>
          <p:nvPr/>
        </p:nvSpPr>
        <p:spPr>
          <a:xfrm>
            <a:off x="4786313" y="3729038"/>
            <a:ext cx="33057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/>
              <a:t>Câncer colo retal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/>
              <a:t>Fígado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/>
              <a:t>Leucemia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5378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D55D90-B8C2-4BC2-A638-F429E49E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24" y="203911"/>
            <a:ext cx="6780351" cy="64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6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0E27F-FA7A-4112-95A7-B7DEE5EE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b="1" u="sng" dirty="0">
                <a:solidFill>
                  <a:srgbClr val="C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Principais mecanismos celulares e moleculares do sistema imune responsáveis pelo controle de células tumorais</a:t>
            </a:r>
            <a:br>
              <a:rPr lang="pt-BR" sz="3600" dirty="0"/>
            </a:b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17607F-CF60-488D-869A-44F93A1FC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784350"/>
            <a:ext cx="8637905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1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8BBF18-52AB-4A8B-B427-1DEA8708E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1" b="1"/>
          <a:stretch/>
        </p:blipFill>
        <p:spPr>
          <a:xfrm>
            <a:off x="2714625" y="1232452"/>
            <a:ext cx="6762750" cy="51006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E4E6A74-F0CE-4C8A-8849-FC5670A6B514}"/>
              </a:ext>
            </a:extLst>
          </p:cNvPr>
          <p:cNvSpPr txBox="1"/>
          <p:nvPr/>
        </p:nvSpPr>
        <p:spPr>
          <a:xfrm>
            <a:off x="4015409" y="524911"/>
            <a:ext cx="4758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Composição da Imunidade Gastrointestinal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F6859B-B863-498C-A24C-F0A603907F85}"/>
              </a:ext>
            </a:extLst>
          </p:cNvPr>
          <p:cNvSpPr txBox="1"/>
          <p:nvPr/>
        </p:nvSpPr>
        <p:spPr>
          <a:xfrm>
            <a:off x="10323444" y="6333089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F3F9F55-CEDF-40B2-A622-3E898446A97A}"/>
              </a:ext>
            </a:extLst>
          </p:cNvPr>
          <p:cNvSpPr txBox="1"/>
          <p:nvPr/>
        </p:nvSpPr>
        <p:spPr>
          <a:xfrm>
            <a:off x="9886951" y="1996584"/>
            <a:ext cx="1753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Existem componentes  da imunidade inata e da imunidade adaptativa</a:t>
            </a:r>
          </a:p>
        </p:txBody>
      </p:sp>
    </p:spTree>
    <p:extLst>
      <p:ext uri="{BB962C8B-B14F-4D97-AF65-F5344CB8AC3E}">
        <p14:creationId xmlns:p14="http://schemas.microsoft.com/office/powerpoint/2010/main" val="3279953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E1F329-9A4D-4B7A-8F3D-501B9A1AF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4" y="203877"/>
            <a:ext cx="4667251" cy="64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26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AE86FA8-BB4A-4C34-950E-295CF795B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7" y="452437"/>
            <a:ext cx="46577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9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B86CBBF-D39D-425D-A6C1-FEA03E1E3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900112"/>
            <a:ext cx="61245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12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F68-34BA-4F7A-97A3-E1E2E52A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Conclusão – insira tópicos que resumem as hipóteses testadas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022F2-3594-4555-B9B1-CA1E186D6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6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68878B-9806-43CB-813E-27AA0752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01" y="1457740"/>
            <a:ext cx="8853743" cy="36561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79FE3E9-FA6B-46A5-B1E1-BD7253FEEF6E}"/>
              </a:ext>
            </a:extLst>
          </p:cNvPr>
          <p:cNvSpPr txBox="1"/>
          <p:nvPr/>
        </p:nvSpPr>
        <p:spPr>
          <a:xfrm>
            <a:off x="10204175" y="6333089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</p:spTree>
    <p:extLst>
      <p:ext uri="{BB962C8B-B14F-4D97-AF65-F5344CB8AC3E}">
        <p14:creationId xmlns:p14="http://schemas.microsoft.com/office/powerpoint/2010/main" val="227788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9BD380-92AC-4CCC-A5D8-CDE772C5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4" y="250421"/>
            <a:ext cx="5371736" cy="19152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E31FAC0-73F2-42D7-BB93-16706817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620" y="972377"/>
            <a:ext cx="6280496" cy="53304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86C02D2-DE6B-4EDC-B2D7-E58C21639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8" y="3258725"/>
            <a:ext cx="4741855" cy="28671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252EBDB-00F0-4135-BB68-4D6603B78736}"/>
              </a:ext>
            </a:extLst>
          </p:cNvPr>
          <p:cNvSpPr txBox="1"/>
          <p:nvPr/>
        </p:nvSpPr>
        <p:spPr>
          <a:xfrm>
            <a:off x="10286318" y="6302778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</p:spTree>
    <p:extLst>
      <p:ext uri="{BB962C8B-B14F-4D97-AF65-F5344CB8AC3E}">
        <p14:creationId xmlns:p14="http://schemas.microsoft.com/office/powerpoint/2010/main" val="335251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F7CF2E4-2D65-490A-854E-4C2A65ECE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2143125"/>
            <a:ext cx="8048625" cy="25717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20A782B-AD11-4473-82A7-222F1FA16C00}"/>
              </a:ext>
            </a:extLst>
          </p:cNvPr>
          <p:cNvSpPr txBox="1"/>
          <p:nvPr/>
        </p:nvSpPr>
        <p:spPr>
          <a:xfrm>
            <a:off x="2747548" y="1245704"/>
            <a:ext cx="7006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O intestino previne infecções de três modos principais: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391127-11B9-4058-9FF9-418D6556B6AC}"/>
              </a:ext>
            </a:extLst>
          </p:cNvPr>
          <p:cNvSpPr txBox="1"/>
          <p:nvPr/>
        </p:nvSpPr>
        <p:spPr>
          <a:xfrm>
            <a:off x="10120312" y="6213820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A5F6BB31-4C78-47DC-829C-4907FE6EDA10}"/>
              </a:ext>
            </a:extLst>
          </p:cNvPr>
          <p:cNvSpPr/>
          <p:nvPr/>
        </p:nvSpPr>
        <p:spPr>
          <a:xfrm>
            <a:off x="5618922" y="4823791"/>
            <a:ext cx="477078" cy="569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721F4C3-0949-4B01-88A1-C541FDEBD4B8}"/>
              </a:ext>
            </a:extLst>
          </p:cNvPr>
          <p:cNvSpPr txBox="1"/>
          <p:nvPr/>
        </p:nvSpPr>
        <p:spPr>
          <a:xfrm>
            <a:off x="4155072" y="5612296"/>
            <a:ext cx="340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MANUTENÇÃO DA HOMEOSTASIA </a:t>
            </a:r>
          </a:p>
        </p:txBody>
      </p:sp>
    </p:spTree>
    <p:extLst>
      <p:ext uri="{BB962C8B-B14F-4D97-AF65-F5344CB8AC3E}">
        <p14:creationId xmlns:p14="http://schemas.microsoft.com/office/powerpoint/2010/main" val="326255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5A323F-85E6-4211-A629-96074BF49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813" y="714274"/>
            <a:ext cx="8611737" cy="24428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B70FC9-07AA-4085-B813-02C7105ED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299" y="3008243"/>
            <a:ext cx="8759059" cy="15711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6886F16-C6C5-4BAE-85D5-83BC827E04CD}"/>
              </a:ext>
            </a:extLst>
          </p:cNvPr>
          <p:cNvSpPr txBox="1"/>
          <p:nvPr/>
        </p:nvSpPr>
        <p:spPr>
          <a:xfrm>
            <a:off x="1026522" y="5577140"/>
            <a:ext cx="972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No artigo de revisão indicado e em outras referências, busque informações para responder as questões norteadoras dos temas 1, 2 e 3.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9E15B4-0BD1-4547-A2DD-6545AFDA24B4}"/>
              </a:ext>
            </a:extLst>
          </p:cNvPr>
          <p:cNvSpPr txBox="1"/>
          <p:nvPr/>
        </p:nvSpPr>
        <p:spPr>
          <a:xfrm>
            <a:off x="10120312" y="6213820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671289-8E53-459B-8835-3F777AE365CA}"/>
              </a:ext>
            </a:extLst>
          </p:cNvPr>
          <p:cNvSpPr txBox="1"/>
          <p:nvPr/>
        </p:nvSpPr>
        <p:spPr>
          <a:xfrm>
            <a:off x="1672813" y="4695350"/>
            <a:ext cx="4764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DCs</a:t>
            </a:r>
            <a:r>
              <a:rPr lang="pt-BR" dirty="0"/>
              <a:t> = Células Dendríticas</a:t>
            </a:r>
          </a:p>
          <a:p>
            <a:r>
              <a:rPr lang="pt-BR" dirty="0"/>
              <a:t>TLR 4 = </a:t>
            </a:r>
            <a:r>
              <a:rPr lang="pt-BR" dirty="0" err="1"/>
              <a:t>Toll</a:t>
            </a:r>
            <a:r>
              <a:rPr lang="pt-BR" dirty="0"/>
              <a:t> Like Receptores (Receptor </a:t>
            </a:r>
            <a:r>
              <a:rPr lang="pt-BR" dirty="0" err="1"/>
              <a:t>Toll</a:t>
            </a:r>
            <a:r>
              <a:rPr lang="pt-BR" dirty="0"/>
              <a:t>-Like 4)</a:t>
            </a:r>
          </a:p>
        </p:txBody>
      </p:sp>
    </p:spTree>
    <p:extLst>
      <p:ext uri="{BB962C8B-B14F-4D97-AF65-F5344CB8AC3E}">
        <p14:creationId xmlns:p14="http://schemas.microsoft.com/office/powerpoint/2010/main" val="32308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480E8E-7C9B-4017-923E-A8E28D9CE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752" y="255916"/>
            <a:ext cx="5049700" cy="63600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1F876CF-3A46-4A7E-B69E-924925C5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87" y="6445910"/>
            <a:ext cx="3306771" cy="4120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BFF5B0C-3826-4780-8936-2B9A6247B252}"/>
              </a:ext>
            </a:extLst>
          </p:cNvPr>
          <p:cNvSpPr txBox="1"/>
          <p:nvPr/>
        </p:nvSpPr>
        <p:spPr>
          <a:xfrm>
            <a:off x="10120312" y="6213820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</p:spTree>
    <p:extLst>
      <p:ext uri="{BB962C8B-B14F-4D97-AF65-F5344CB8AC3E}">
        <p14:creationId xmlns:p14="http://schemas.microsoft.com/office/powerpoint/2010/main" val="302198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E11C53-46DC-4CA0-AB37-721B5CE1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07" y="844063"/>
            <a:ext cx="9529647" cy="344461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1DD4262-28DF-4832-BCBE-1416826C8A08}"/>
              </a:ext>
            </a:extLst>
          </p:cNvPr>
          <p:cNvSpPr txBox="1"/>
          <p:nvPr/>
        </p:nvSpPr>
        <p:spPr>
          <a:xfrm>
            <a:off x="10120312" y="6213820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Abbas, 9ª edição</a:t>
            </a:r>
          </a:p>
        </p:txBody>
      </p:sp>
    </p:spTree>
    <p:extLst>
      <p:ext uri="{BB962C8B-B14F-4D97-AF65-F5344CB8AC3E}">
        <p14:creationId xmlns:p14="http://schemas.microsoft.com/office/powerpoint/2010/main" val="1280485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1265</Words>
  <Application>Microsoft Office PowerPoint</Application>
  <PresentationFormat>Widescreen</PresentationFormat>
  <Paragraphs>79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Times New Roman</vt:lpstr>
      <vt:lpstr>Wingdings</vt:lpstr>
      <vt:lpstr>Tema do Office</vt:lpstr>
      <vt:lpstr>Material de apoio</vt:lpstr>
      <vt:lpstr>Antes de testar as hipóteses, vamos revisar como é o sistema imune inato na mucosa intestinal.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Tema 1</vt:lpstr>
      <vt:lpstr>Apresentação do PowerPoint</vt:lpstr>
      <vt:lpstr>Apresentação do PowerPoint</vt:lpstr>
      <vt:lpstr>Apresentação do PowerPoint</vt:lpstr>
      <vt:lpstr>Apresentação do PowerPoint</vt:lpstr>
      <vt:lpstr>Resuma os principais mecanismos celulares e moleculares da imunidade inata na mucosa intestinal</vt:lpstr>
      <vt:lpstr>Conclusão – insira tópicos que resumem as hipóteses testadas</vt:lpstr>
      <vt:lpstr>Tema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Tema 3</vt:lpstr>
      <vt:lpstr>Apresentação do PowerPoint</vt:lpstr>
      <vt:lpstr>Apresentação do PowerPoint</vt:lpstr>
      <vt:lpstr>Apresentação do PowerPoint</vt:lpstr>
      <vt:lpstr>Principais mecanismos celulares e moleculares do sistema imune responsáveis pelo controle de células tumorais </vt:lpstr>
      <vt:lpstr>Apresentação do PowerPoint</vt:lpstr>
      <vt:lpstr>Apresentação do PowerPoint</vt:lpstr>
      <vt:lpstr>Apresentação do PowerPoint</vt:lpstr>
      <vt:lpstr>Conclusão – insira tópicos que resumem as hipóteses testadas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Regianne Kamiya</dc:creator>
  <cp:lastModifiedBy>Andrea Thompson Da Poian</cp:lastModifiedBy>
  <cp:revision>37</cp:revision>
  <dcterms:created xsi:type="dcterms:W3CDTF">2024-04-01T02:13:17Z</dcterms:created>
  <dcterms:modified xsi:type="dcterms:W3CDTF">2024-04-15T16:26:58Z</dcterms:modified>
</cp:coreProperties>
</file>