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87" r:id="rId4"/>
    <p:sldId id="268" r:id="rId5"/>
    <p:sldId id="284" r:id="rId6"/>
    <p:sldId id="285" r:id="rId7"/>
    <p:sldId id="273" r:id="rId8"/>
    <p:sldId id="286" r:id="rId9"/>
    <p:sldId id="274" r:id="rId10"/>
    <p:sldId id="288" r:id="rId11"/>
    <p:sldId id="289" r:id="rId12"/>
    <p:sldId id="291" r:id="rId13"/>
    <p:sldId id="279" r:id="rId14"/>
    <p:sldId id="292" r:id="rId15"/>
    <p:sldId id="270" r:id="rId16"/>
    <p:sldId id="271" r:id="rId17"/>
    <p:sldId id="293" r:id="rId18"/>
    <p:sldId id="281" r:id="rId19"/>
    <p:sldId id="282" r:id="rId20"/>
    <p:sldId id="283" r:id="rId21"/>
    <p:sldId id="278" r:id="rId22"/>
    <p:sldId id="280" r:id="rId23"/>
    <p:sldId id="275" r:id="rId24"/>
    <p:sldId id="276" r:id="rId25"/>
    <p:sldId id="277" r:id="rId26"/>
    <p:sldId id="265" r:id="rId27"/>
    <p:sldId id="295"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467C81-28FC-4318-AEE0-A0AEB7A305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863FAAF-5E36-4C5A-9BB1-FD4115BB9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D7B58E4-D984-470B-A2CD-CA045BE6BD90}"/>
              </a:ext>
            </a:extLst>
          </p:cNvPr>
          <p:cNvSpPr>
            <a:spLocks noGrp="1"/>
          </p:cNvSpPr>
          <p:nvPr>
            <p:ph type="dt" sz="half" idx="10"/>
          </p:nvPr>
        </p:nvSpPr>
        <p:spPr/>
        <p:txBody>
          <a:bodyPr/>
          <a:lstStyle/>
          <a:p>
            <a:fld id="{7FBC58F2-2552-4DFB-8A70-4AA02CCF46D0}" type="datetimeFigureOut">
              <a:rPr lang="pt-BR" smtClean="0"/>
              <a:t>15/04/2024</a:t>
            </a:fld>
            <a:endParaRPr lang="pt-BR"/>
          </a:p>
        </p:txBody>
      </p:sp>
      <p:sp>
        <p:nvSpPr>
          <p:cNvPr id="5" name="Espaço Reservado para Rodapé 4">
            <a:extLst>
              <a:ext uri="{FF2B5EF4-FFF2-40B4-BE49-F238E27FC236}">
                <a16:creationId xmlns:a16="http://schemas.microsoft.com/office/drawing/2014/main" id="{8939EE25-01CD-4719-AD51-30BAFAD8220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0DA415D-37D1-4C9B-87CE-82954E82E4B3}"/>
              </a:ext>
            </a:extLst>
          </p:cNvPr>
          <p:cNvSpPr>
            <a:spLocks noGrp="1"/>
          </p:cNvSpPr>
          <p:nvPr>
            <p:ph type="sldNum" sz="quarter" idx="12"/>
          </p:nvPr>
        </p:nvSpPr>
        <p:spPr/>
        <p:txBody>
          <a:bodyPr/>
          <a:lstStyle/>
          <a:p>
            <a:fld id="{B90D7EEF-C313-4A5F-A33F-A663A1826B00}" type="slidenum">
              <a:rPr lang="pt-BR" smtClean="0"/>
              <a:t>‹nº›</a:t>
            </a:fld>
            <a:endParaRPr lang="pt-BR"/>
          </a:p>
        </p:txBody>
      </p:sp>
    </p:spTree>
    <p:extLst>
      <p:ext uri="{BB962C8B-B14F-4D97-AF65-F5344CB8AC3E}">
        <p14:creationId xmlns:p14="http://schemas.microsoft.com/office/powerpoint/2010/main" val="37194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84957-A819-433A-8835-11566F810B3B}"/>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393E090-E4DC-4A79-AAE9-190A229D79D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95AAAD9-CD60-44DE-AD95-A780F7B03EBE}"/>
              </a:ext>
            </a:extLst>
          </p:cNvPr>
          <p:cNvSpPr>
            <a:spLocks noGrp="1"/>
          </p:cNvSpPr>
          <p:nvPr>
            <p:ph type="dt" sz="half" idx="10"/>
          </p:nvPr>
        </p:nvSpPr>
        <p:spPr/>
        <p:txBody>
          <a:bodyPr/>
          <a:lstStyle/>
          <a:p>
            <a:fld id="{7FBC58F2-2552-4DFB-8A70-4AA02CCF46D0}" type="datetimeFigureOut">
              <a:rPr lang="pt-BR" smtClean="0"/>
              <a:t>15/04/2024</a:t>
            </a:fld>
            <a:endParaRPr lang="pt-BR"/>
          </a:p>
        </p:txBody>
      </p:sp>
      <p:sp>
        <p:nvSpPr>
          <p:cNvPr id="5" name="Espaço Reservado para Rodapé 4">
            <a:extLst>
              <a:ext uri="{FF2B5EF4-FFF2-40B4-BE49-F238E27FC236}">
                <a16:creationId xmlns:a16="http://schemas.microsoft.com/office/drawing/2014/main" id="{E20F6392-2F61-4223-BF28-AB146C04CC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26B76E3-03B4-440D-9CF4-D02209662104}"/>
              </a:ext>
            </a:extLst>
          </p:cNvPr>
          <p:cNvSpPr>
            <a:spLocks noGrp="1"/>
          </p:cNvSpPr>
          <p:nvPr>
            <p:ph type="sldNum" sz="quarter" idx="12"/>
          </p:nvPr>
        </p:nvSpPr>
        <p:spPr/>
        <p:txBody>
          <a:bodyPr/>
          <a:lstStyle/>
          <a:p>
            <a:fld id="{B90D7EEF-C313-4A5F-A33F-A663A1826B00}" type="slidenum">
              <a:rPr lang="pt-BR" smtClean="0"/>
              <a:t>‹nº›</a:t>
            </a:fld>
            <a:endParaRPr lang="pt-BR"/>
          </a:p>
        </p:txBody>
      </p:sp>
    </p:spTree>
    <p:extLst>
      <p:ext uri="{BB962C8B-B14F-4D97-AF65-F5344CB8AC3E}">
        <p14:creationId xmlns:p14="http://schemas.microsoft.com/office/powerpoint/2010/main" val="260236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2D06E-6F45-49F8-847F-B844104E92B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24BBAB3-6CB5-4081-AFE2-41342C80BB4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FC52963-D75F-4E68-AAB8-B7989B5A1614}"/>
              </a:ext>
            </a:extLst>
          </p:cNvPr>
          <p:cNvSpPr>
            <a:spLocks noGrp="1"/>
          </p:cNvSpPr>
          <p:nvPr>
            <p:ph type="dt" sz="half" idx="10"/>
          </p:nvPr>
        </p:nvSpPr>
        <p:spPr/>
        <p:txBody>
          <a:bodyPr/>
          <a:lstStyle/>
          <a:p>
            <a:fld id="{7FBC58F2-2552-4DFB-8A70-4AA02CCF46D0}" type="datetimeFigureOut">
              <a:rPr lang="pt-BR" smtClean="0"/>
              <a:t>15/04/2024</a:t>
            </a:fld>
            <a:endParaRPr lang="pt-BR"/>
          </a:p>
        </p:txBody>
      </p:sp>
      <p:sp>
        <p:nvSpPr>
          <p:cNvPr id="5" name="Espaço Reservado para Rodapé 4">
            <a:extLst>
              <a:ext uri="{FF2B5EF4-FFF2-40B4-BE49-F238E27FC236}">
                <a16:creationId xmlns:a16="http://schemas.microsoft.com/office/drawing/2014/main" id="{86963662-4E0E-4530-9A65-2237632466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82F5638-758F-4830-A6E5-3D9E952FCBC1}"/>
              </a:ext>
            </a:extLst>
          </p:cNvPr>
          <p:cNvSpPr>
            <a:spLocks noGrp="1"/>
          </p:cNvSpPr>
          <p:nvPr>
            <p:ph type="sldNum" sz="quarter" idx="12"/>
          </p:nvPr>
        </p:nvSpPr>
        <p:spPr/>
        <p:txBody>
          <a:bodyPr/>
          <a:lstStyle/>
          <a:p>
            <a:fld id="{B90D7EEF-C313-4A5F-A33F-A663A1826B00}" type="slidenum">
              <a:rPr lang="pt-BR" smtClean="0"/>
              <a:t>‹nº›</a:t>
            </a:fld>
            <a:endParaRPr lang="pt-BR"/>
          </a:p>
        </p:txBody>
      </p:sp>
    </p:spTree>
    <p:extLst>
      <p:ext uri="{BB962C8B-B14F-4D97-AF65-F5344CB8AC3E}">
        <p14:creationId xmlns:p14="http://schemas.microsoft.com/office/powerpoint/2010/main" val="140614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739CB-835E-4FA8-BF88-A906174CB13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6398257-3978-49EC-BAD1-35604A947FE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7734CF6-CA8D-4E84-971E-F711FD2FEE93}"/>
              </a:ext>
            </a:extLst>
          </p:cNvPr>
          <p:cNvSpPr>
            <a:spLocks noGrp="1"/>
          </p:cNvSpPr>
          <p:nvPr>
            <p:ph type="dt" sz="half" idx="10"/>
          </p:nvPr>
        </p:nvSpPr>
        <p:spPr/>
        <p:txBody>
          <a:bodyPr/>
          <a:lstStyle/>
          <a:p>
            <a:fld id="{7FBC58F2-2552-4DFB-8A70-4AA02CCF46D0}" type="datetimeFigureOut">
              <a:rPr lang="pt-BR" smtClean="0"/>
              <a:t>15/04/2024</a:t>
            </a:fld>
            <a:endParaRPr lang="pt-BR"/>
          </a:p>
        </p:txBody>
      </p:sp>
      <p:sp>
        <p:nvSpPr>
          <p:cNvPr id="5" name="Espaço Reservado para Rodapé 4">
            <a:extLst>
              <a:ext uri="{FF2B5EF4-FFF2-40B4-BE49-F238E27FC236}">
                <a16:creationId xmlns:a16="http://schemas.microsoft.com/office/drawing/2014/main" id="{61A0E7F1-4940-4762-8F1F-19CDF0F7278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63D9CA3-B148-4D92-9E6F-0B1AE72517F5}"/>
              </a:ext>
            </a:extLst>
          </p:cNvPr>
          <p:cNvSpPr>
            <a:spLocks noGrp="1"/>
          </p:cNvSpPr>
          <p:nvPr>
            <p:ph type="sldNum" sz="quarter" idx="12"/>
          </p:nvPr>
        </p:nvSpPr>
        <p:spPr/>
        <p:txBody>
          <a:bodyPr/>
          <a:lstStyle/>
          <a:p>
            <a:fld id="{B90D7EEF-C313-4A5F-A33F-A663A1826B00}" type="slidenum">
              <a:rPr lang="pt-BR" smtClean="0"/>
              <a:t>‹nº›</a:t>
            </a:fld>
            <a:endParaRPr lang="pt-BR"/>
          </a:p>
        </p:txBody>
      </p:sp>
    </p:spTree>
    <p:extLst>
      <p:ext uri="{BB962C8B-B14F-4D97-AF65-F5344CB8AC3E}">
        <p14:creationId xmlns:p14="http://schemas.microsoft.com/office/powerpoint/2010/main" val="298321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776F6-852C-4895-B91B-A800948A9DE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D287BCF-E748-4DFA-B75C-58AC10E738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3E59EEC-E38C-4D02-8886-4D292A767D98}"/>
              </a:ext>
            </a:extLst>
          </p:cNvPr>
          <p:cNvSpPr>
            <a:spLocks noGrp="1"/>
          </p:cNvSpPr>
          <p:nvPr>
            <p:ph type="dt" sz="half" idx="10"/>
          </p:nvPr>
        </p:nvSpPr>
        <p:spPr/>
        <p:txBody>
          <a:bodyPr/>
          <a:lstStyle/>
          <a:p>
            <a:fld id="{7FBC58F2-2552-4DFB-8A70-4AA02CCF46D0}" type="datetimeFigureOut">
              <a:rPr lang="pt-BR" smtClean="0"/>
              <a:t>15/04/2024</a:t>
            </a:fld>
            <a:endParaRPr lang="pt-BR"/>
          </a:p>
        </p:txBody>
      </p:sp>
      <p:sp>
        <p:nvSpPr>
          <p:cNvPr id="5" name="Espaço Reservado para Rodapé 4">
            <a:extLst>
              <a:ext uri="{FF2B5EF4-FFF2-40B4-BE49-F238E27FC236}">
                <a16:creationId xmlns:a16="http://schemas.microsoft.com/office/drawing/2014/main" id="{A9D86F52-814D-40C2-867E-B1FBA358EDE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3E1400E-DB2E-4375-93A0-600AD119181B}"/>
              </a:ext>
            </a:extLst>
          </p:cNvPr>
          <p:cNvSpPr>
            <a:spLocks noGrp="1"/>
          </p:cNvSpPr>
          <p:nvPr>
            <p:ph type="sldNum" sz="quarter" idx="12"/>
          </p:nvPr>
        </p:nvSpPr>
        <p:spPr/>
        <p:txBody>
          <a:bodyPr/>
          <a:lstStyle/>
          <a:p>
            <a:fld id="{B90D7EEF-C313-4A5F-A33F-A663A1826B00}" type="slidenum">
              <a:rPr lang="pt-BR" smtClean="0"/>
              <a:t>‹nº›</a:t>
            </a:fld>
            <a:endParaRPr lang="pt-BR"/>
          </a:p>
        </p:txBody>
      </p:sp>
    </p:spTree>
    <p:extLst>
      <p:ext uri="{BB962C8B-B14F-4D97-AF65-F5344CB8AC3E}">
        <p14:creationId xmlns:p14="http://schemas.microsoft.com/office/powerpoint/2010/main" val="88122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97A26-1440-4843-B06F-BC481D78A1F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B4CD8BB-8CE8-4A33-9BF9-974F793FA9DF}"/>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4AC5A90-8493-48DC-9EC5-EBFA16747A55}"/>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AA634F4-F3B8-4130-B35D-3FDE8048A774}"/>
              </a:ext>
            </a:extLst>
          </p:cNvPr>
          <p:cNvSpPr>
            <a:spLocks noGrp="1"/>
          </p:cNvSpPr>
          <p:nvPr>
            <p:ph type="dt" sz="half" idx="10"/>
          </p:nvPr>
        </p:nvSpPr>
        <p:spPr/>
        <p:txBody>
          <a:bodyPr/>
          <a:lstStyle/>
          <a:p>
            <a:fld id="{7FBC58F2-2552-4DFB-8A70-4AA02CCF46D0}" type="datetimeFigureOut">
              <a:rPr lang="pt-BR" smtClean="0"/>
              <a:t>15/04/2024</a:t>
            </a:fld>
            <a:endParaRPr lang="pt-BR"/>
          </a:p>
        </p:txBody>
      </p:sp>
      <p:sp>
        <p:nvSpPr>
          <p:cNvPr id="6" name="Espaço Reservado para Rodapé 5">
            <a:extLst>
              <a:ext uri="{FF2B5EF4-FFF2-40B4-BE49-F238E27FC236}">
                <a16:creationId xmlns:a16="http://schemas.microsoft.com/office/drawing/2014/main" id="{486E9964-8F5C-4D9E-8464-D567E1C210D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4EBBB9E-590E-4B6B-99EF-EA772941AA41}"/>
              </a:ext>
            </a:extLst>
          </p:cNvPr>
          <p:cNvSpPr>
            <a:spLocks noGrp="1"/>
          </p:cNvSpPr>
          <p:nvPr>
            <p:ph type="sldNum" sz="quarter" idx="12"/>
          </p:nvPr>
        </p:nvSpPr>
        <p:spPr/>
        <p:txBody>
          <a:bodyPr/>
          <a:lstStyle/>
          <a:p>
            <a:fld id="{B90D7EEF-C313-4A5F-A33F-A663A1826B00}" type="slidenum">
              <a:rPr lang="pt-BR" smtClean="0"/>
              <a:t>‹nº›</a:t>
            </a:fld>
            <a:endParaRPr lang="pt-BR"/>
          </a:p>
        </p:txBody>
      </p:sp>
    </p:spTree>
    <p:extLst>
      <p:ext uri="{BB962C8B-B14F-4D97-AF65-F5344CB8AC3E}">
        <p14:creationId xmlns:p14="http://schemas.microsoft.com/office/powerpoint/2010/main" val="288952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0DC21-8F01-47BA-A264-1F0078A22B5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7DA69FB-66FA-4274-8967-E998BBCEA5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DEFC2B3-B966-4292-8187-9FA7445E0C8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741BFF0-9EAA-4641-9049-E21FD84D89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38C11DC-07E1-4B34-83A2-B88CA2622FF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D08F2D2-0F4B-431D-9D47-30295B947156}"/>
              </a:ext>
            </a:extLst>
          </p:cNvPr>
          <p:cNvSpPr>
            <a:spLocks noGrp="1"/>
          </p:cNvSpPr>
          <p:nvPr>
            <p:ph type="dt" sz="half" idx="10"/>
          </p:nvPr>
        </p:nvSpPr>
        <p:spPr/>
        <p:txBody>
          <a:bodyPr/>
          <a:lstStyle/>
          <a:p>
            <a:fld id="{7FBC58F2-2552-4DFB-8A70-4AA02CCF46D0}" type="datetimeFigureOut">
              <a:rPr lang="pt-BR" smtClean="0"/>
              <a:t>15/04/2024</a:t>
            </a:fld>
            <a:endParaRPr lang="pt-BR"/>
          </a:p>
        </p:txBody>
      </p:sp>
      <p:sp>
        <p:nvSpPr>
          <p:cNvPr id="8" name="Espaço Reservado para Rodapé 7">
            <a:extLst>
              <a:ext uri="{FF2B5EF4-FFF2-40B4-BE49-F238E27FC236}">
                <a16:creationId xmlns:a16="http://schemas.microsoft.com/office/drawing/2014/main" id="{0E3F2D88-0F80-40FB-87D0-E7B37AA11274}"/>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9297F2C8-192A-4CC7-A8D8-3080D2299DEA}"/>
              </a:ext>
            </a:extLst>
          </p:cNvPr>
          <p:cNvSpPr>
            <a:spLocks noGrp="1"/>
          </p:cNvSpPr>
          <p:nvPr>
            <p:ph type="sldNum" sz="quarter" idx="12"/>
          </p:nvPr>
        </p:nvSpPr>
        <p:spPr/>
        <p:txBody>
          <a:bodyPr/>
          <a:lstStyle/>
          <a:p>
            <a:fld id="{B90D7EEF-C313-4A5F-A33F-A663A1826B00}" type="slidenum">
              <a:rPr lang="pt-BR" smtClean="0"/>
              <a:t>‹nº›</a:t>
            </a:fld>
            <a:endParaRPr lang="pt-BR"/>
          </a:p>
        </p:txBody>
      </p:sp>
    </p:spTree>
    <p:extLst>
      <p:ext uri="{BB962C8B-B14F-4D97-AF65-F5344CB8AC3E}">
        <p14:creationId xmlns:p14="http://schemas.microsoft.com/office/powerpoint/2010/main" val="93763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DEEE4-D262-4D08-B901-D13EA1BEDE2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8850E18-5D1F-4F33-9ED0-23463B2B64E2}"/>
              </a:ext>
            </a:extLst>
          </p:cNvPr>
          <p:cNvSpPr>
            <a:spLocks noGrp="1"/>
          </p:cNvSpPr>
          <p:nvPr>
            <p:ph type="dt" sz="half" idx="10"/>
          </p:nvPr>
        </p:nvSpPr>
        <p:spPr/>
        <p:txBody>
          <a:bodyPr/>
          <a:lstStyle/>
          <a:p>
            <a:fld id="{7FBC58F2-2552-4DFB-8A70-4AA02CCF46D0}" type="datetimeFigureOut">
              <a:rPr lang="pt-BR" smtClean="0"/>
              <a:t>15/04/2024</a:t>
            </a:fld>
            <a:endParaRPr lang="pt-BR"/>
          </a:p>
        </p:txBody>
      </p:sp>
      <p:sp>
        <p:nvSpPr>
          <p:cNvPr id="4" name="Espaço Reservado para Rodapé 3">
            <a:extLst>
              <a:ext uri="{FF2B5EF4-FFF2-40B4-BE49-F238E27FC236}">
                <a16:creationId xmlns:a16="http://schemas.microsoft.com/office/drawing/2014/main" id="{95FBDDF6-D1A6-4385-99E7-499C7163194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7EA9C74-7A5E-406B-82AD-41A98152A055}"/>
              </a:ext>
            </a:extLst>
          </p:cNvPr>
          <p:cNvSpPr>
            <a:spLocks noGrp="1"/>
          </p:cNvSpPr>
          <p:nvPr>
            <p:ph type="sldNum" sz="quarter" idx="12"/>
          </p:nvPr>
        </p:nvSpPr>
        <p:spPr/>
        <p:txBody>
          <a:bodyPr/>
          <a:lstStyle/>
          <a:p>
            <a:fld id="{B90D7EEF-C313-4A5F-A33F-A663A1826B00}" type="slidenum">
              <a:rPr lang="pt-BR" smtClean="0"/>
              <a:t>‹nº›</a:t>
            </a:fld>
            <a:endParaRPr lang="pt-BR"/>
          </a:p>
        </p:txBody>
      </p:sp>
    </p:spTree>
    <p:extLst>
      <p:ext uri="{BB962C8B-B14F-4D97-AF65-F5344CB8AC3E}">
        <p14:creationId xmlns:p14="http://schemas.microsoft.com/office/powerpoint/2010/main" val="230944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181CA97-672A-4BA4-A7C8-D05BB3FAC3D7}"/>
              </a:ext>
            </a:extLst>
          </p:cNvPr>
          <p:cNvSpPr>
            <a:spLocks noGrp="1"/>
          </p:cNvSpPr>
          <p:nvPr>
            <p:ph type="dt" sz="half" idx="10"/>
          </p:nvPr>
        </p:nvSpPr>
        <p:spPr/>
        <p:txBody>
          <a:bodyPr/>
          <a:lstStyle/>
          <a:p>
            <a:fld id="{7FBC58F2-2552-4DFB-8A70-4AA02CCF46D0}" type="datetimeFigureOut">
              <a:rPr lang="pt-BR" smtClean="0"/>
              <a:t>15/04/2024</a:t>
            </a:fld>
            <a:endParaRPr lang="pt-BR"/>
          </a:p>
        </p:txBody>
      </p:sp>
      <p:sp>
        <p:nvSpPr>
          <p:cNvPr id="3" name="Espaço Reservado para Rodapé 2">
            <a:extLst>
              <a:ext uri="{FF2B5EF4-FFF2-40B4-BE49-F238E27FC236}">
                <a16:creationId xmlns:a16="http://schemas.microsoft.com/office/drawing/2014/main" id="{4C349F97-5E2C-4945-8BFA-5B021C1EA96E}"/>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0CD9A642-04C9-4A5E-8703-09896D011809}"/>
              </a:ext>
            </a:extLst>
          </p:cNvPr>
          <p:cNvSpPr>
            <a:spLocks noGrp="1"/>
          </p:cNvSpPr>
          <p:nvPr>
            <p:ph type="sldNum" sz="quarter" idx="12"/>
          </p:nvPr>
        </p:nvSpPr>
        <p:spPr/>
        <p:txBody>
          <a:bodyPr/>
          <a:lstStyle/>
          <a:p>
            <a:fld id="{B90D7EEF-C313-4A5F-A33F-A663A1826B00}" type="slidenum">
              <a:rPr lang="pt-BR" smtClean="0"/>
              <a:t>‹nº›</a:t>
            </a:fld>
            <a:endParaRPr lang="pt-BR"/>
          </a:p>
        </p:txBody>
      </p:sp>
    </p:spTree>
    <p:extLst>
      <p:ext uri="{BB962C8B-B14F-4D97-AF65-F5344CB8AC3E}">
        <p14:creationId xmlns:p14="http://schemas.microsoft.com/office/powerpoint/2010/main" val="393804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BD35B1-CB16-439E-871F-B53499D6156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01F8324-F54C-4A67-B057-7153F4F6C8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0969EEA-F98D-4F1E-9126-6B1EF0CFF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1EBE39B-B547-4CAF-BA88-B630346B6F01}"/>
              </a:ext>
            </a:extLst>
          </p:cNvPr>
          <p:cNvSpPr>
            <a:spLocks noGrp="1"/>
          </p:cNvSpPr>
          <p:nvPr>
            <p:ph type="dt" sz="half" idx="10"/>
          </p:nvPr>
        </p:nvSpPr>
        <p:spPr/>
        <p:txBody>
          <a:bodyPr/>
          <a:lstStyle/>
          <a:p>
            <a:fld id="{7FBC58F2-2552-4DFB-8A70-4AA02CCF46D0}" type="datetimeFigureOut">
              <a:rPr lang="pt-BR" smtClean="0"/>
              <a:t>15/04/2024</a:t>
            </a:fld>
            <a:endParaRPr lang="pt-BR"/>
          </a:p>
        </p:txBody>
      </p:sp>
      <p:sp>
        <p:nvSpPr>
          <p:cNvPr id="6" name="Espaço Reservado para Rodapé 5">
            <a:extLst>
              <a:ext uri="{FF2B5EF4-FFF2-40B4-BE49-F238E27FC236}">
                <a16:creationId xmlns:a16="http://schemas.microsoft.com/office/drawing/2014/main" id="{C7E7C4E4-E83E-4689-A12A-E7668CC93D7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8DA9EC2-F477-4B10-BF94-7B29A53E798C}"/>
              </a:ext>
            </a:extLst>
          </p:cNvPr>
          <p:cNvSpPr>
            <a:spLocks noGrp="1"/>
          </p:cNvSpPr>
          <p:nvPr>
            <p:ph type="sldNum" sz="quarter" idx="12"/>
          </p:nvPr>
        </p:nvSpPr>
        <p:spPr/>
        <p:txBody>
          <a:bodyPr/>
          <a:lstStyle/>
          <a:p>
            <a:fld id="{B90D7EEF-C313-4A5F-A33F-A663A1826B00}" type="slidenum">
              <a:rPr lang="pt-BR" smtClean="0"/>
              <a:t>‹nº›</a:t>
            </a:fld>
            <a:endParaRPr lang="pt-BR"/>
          </a:p>
        </p:txBody>
      </p:sp>
    </p:spTree>
    <p:extLst>
      <p:ext uri="{BB962C8B-B14F-4D97-AF65-F5344CB8AC3E}">
        <p14:creationId xmlns:p14="http://schemas.microsoft.com/office/powerpoint/2010/main" val="290650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3CF2D-2B37-4F6A-BEAF-2EA2CDA715A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71DEDCD-4CD7-496B-A898-E7592FF35C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76DA467-3470-46FF-8392-44376BB4A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4A482A9-E6E0-442F-8A57-376B240DF0EA}"/>
              </a:ext>
            </a:extLst>
          </p:cNvPr>
          <p:cNvSpPr>
            <a:spLocks noGrp="1"/>
          </p:cNvSpPr>
          <p:nvPr>
            <p:ph type="dt" sz="half" idx="10"/>
          </p:nvPr>
        </p:nvSpPr>
        <p:spPr/>
        <p:txBody>
          <a:bodyPr/>
          <a:lstStyle/>
          <a:p>
            <a:fld id="{7FBC58F2-2552-4DFB-8A70-4AA02CCF46D0}" type="datetimeFigureOut">
              <a:rPr lang="pt-BR" smtClean="0"/>
              <a:t>15/04/2024</a:t>
            </a:fld>
            <a:endParaRPr lang="pt-BR"/>
          </a:p>
        </p:txBody>
      </p:sp>
      <p:sp>
        <p:nvSpPr>
          <p:cNvPr id="6" name="Espaço Reservado para Rodapé 5">
            <a:extLst>
              <a:ext uri="{FF2B5EF4-FFF2-40B4-BE49-F238E27FC236}">
                <a16:creationId xmlns:a16="http://schemas.microsoft.com/office/drawing/2014/main" id="{9056D713-0FF6-4AB9-9D61-37AE5F71ADF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218EF84-369E-4A17-AA64-6784AE2AF24D}"/>
              </a:ext>
            </a:extLst>
          </p:cNvPr>
          <p:cNvSpPr>
            <a:spLocks noGrp="1"/>
          </p:cNvSpPr>
          <p:nvPr>
            <p:ph type="sldNum" sz="quarter" idx="12"/>
          </p:nvPr>
        </p:nvSpPr>
        <p:spPr/>
        <p:txBody>
          <a:bodyPr/>
          <a:lstStyle/>
          <a:p>
            <a:fld id="{B90D7EEF-C313-4A5F-A33F-A663A1826B00}" type="slidenum">
              <a:rPr lang="pt-BR" smtClean="0"/>
              <a:t>‹nº›</a:t>
            </a:fld>
            <a:endParaRPr lang="pt-BR"/>
          </a:p>
        </p:txBody>
      </p:sp>
    </p:spTree>
    <p:extLst>
      <p:ext uri="{BB962C8B-B14F-4D97-AF65-F5344CB8AC3E}">
        <p14:creationId xmlns:p14="http://schemas.microsoft.com/office/powerpoint/2010/main" val="65745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BC3E9BF-45B0-4ADA-8D5A-0909C15F3A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FB70361-08C2-4827-990E-1C0A57626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3E8F89D-E6F4-46B1-97D3-CD5DB9C33C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C58F2-2552-4DFB-8A70-4AA02CCF46D0}" type="datetimeFigureOut">
              <a:rPr lang="pt-BR" smtClean="0"/>
              <a:t>15/04/2024</a:t>
            </a:fld>
            <a:endParaRPr lang="pt-BR"/>
          </a:p>
        </p:txBody>
      </p:sp>
      <p:sp>
        <p:nvSpPr>
          <p:cNvPr id="5" name="Espaço Reservado para Rodapé 4">
            <a:extLst>
              <a:ext uri="{FF2B5EF4-FFF2-40B4-BE49-F238E27FC236}">
                <a16:creationId xmlns:a16="http://schemas.microsoft.com/office/drawing/2014/main" id="{5FE2A7C3-4A54-47B5-8EB5-5521801344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7CE1EE0-92DE-4334-9FB7-7439587B24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D7EEF-C313-4A5F-A33F-A663A1826B00}" type="slidenum">
              <a:rPr lang="pt-BR" smtClean="0"/>
              <a:t>‹nº›</a:t>
            </a:fld>
            <a:endParaRPr lang="pt-BR"/>
          </a:p>
        </p:txBody>
      </p:sp>
    </p:spTree>
    <p:extLst>
      <p:ext uri="{BB962C8B-B14F-4D97-AF65-F5344CB8AC3E}">
        <p14:creationId xmlns:p14="http://schemas.microsoft.com/office/powerpoint/2010/main" val="1151124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1BE7C-9B57-4392-A0F1-523D535CA64D}"/>
              </a:ext>
            </a:extLst>
          </p:cNvPr>
          <p:cNvSpPr>
            <a:spLocks noGrp="1"/>
          </p:cNvSpPr>
          <p:nvPr>
            <p:ph type="ctrTitle"/>
          </p:nvPr>
        </p:nvSpPr>
        <p:spPr/>
        <p:txBody>
          <a:bodyPr/>
          <a:lstStyle/>
          <a:p>
            <a:r>
              <a:rPr lang="pt-BR" dirty="0"/>
              <a:t>Material de apoio</a:t>
            </a:r>
          </a:p>
        </p:txBody>
      </p:sp>
      <p:sp>
        <p:nvSpPr>
          <p:cNvPr id="3" name="Subtítulo 2">
            <a:extLst>
              <a:ext uri="{FF2B5EF4-FFF2-40B4-BE49-F238E27FC236}">
                <a16:creationId xmlns:a16="http://schemas.microsoft.com/office/drawing/2014/main" id="{A2A83943-4E34-4639-81CF-71EE70EA9564}"/>
              </a:ext>
            </a:extLst>
          </p:cNvPr>
          <p:cNvSpPr>
            <a:spLocks noGrp="1"/>
          </p:cNvSpPr>
          <p:nvPr>
            <p:ph type="subTitle" idx="1"/>
          </p:nvPr>
        </p:nvSpPr>
        <p:spPr/>
        <p:txBody>
          <a:bodyPr/>
          <a:lstStyle/>
          <a:p>
            <a:r>
              <a:rPr lang="pt-BR" dirty="0"/>
              <a:t>Bloco 3_Atividade 4</a:t>
            </a:r>
          </a:p>
          <a:p>
            <a:r>
              <a:rPr lang="pt-BR" sz="1800" b="1" kern="1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INTRODUÇÃO AO SISTEMA IMUNE – DISCUSSÃO SOBRE O SISTEMA IMUNE</a:t>
            </a:r>
            <a:endParaRPr lang="pt-BR" sz="1800" kern="1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23509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40153961-5130-48E4-A1CB-B30C1528A4E6}"/>
              </a:ext>
            </a:extLst>
          </p:cNvPr>
          <p:cNvGrpSpPr/>
          <p:nvPr/>
        </p:nvGrpSpPr>
        <p:grpSpPr>
          <a:xfrm>
            <a:off x="1276352" y="969679"/>
            <a:ext cx="9639296" cy="4556477"/>
            <a:chOff x="1417982" y="890166"/>
            <a:chExt cx="9122462" cy="4253919"/>
          </a:xfrm>
        </p:grpSpPr>
        <p:pic>
          <p:nvPicPr>
            <p:cNvPr id="3" name="Imagem 2">
              <a:extLst>
                <a:ext uri="{FF2B5EF4-FFF2-40B4-BE49-F238E27FC236}">
                  <a16:creationId xmlns:a16="http://schemas.microsoft.com/office/drawing/2014/main" id="{4013B0DD-BA9F-454A-A908-FFAD70256312}"/>
                </a:ext>
              </a:extLst>
            </p:cNvPr>
            <p:cNvPicPr>
              <a:picLocks noChangeAspect="1"/>
            </p:cNvPicPr>
            <p:nvPr/>
          </p:nvPicPr>
          <p:blipFill>
            <a:blip r:embed="rId2"/>
            <a:stretch>
              <a:fillRect/>
            </a:stretch>
          </p:blipFill>
          <p:spPr>
            <a:xfrm>
              <a:off x="1417982" y="890166"/>
              <a:ext cx="9122461" cy="2896643"/>
            </a:xfrm>
            <a:prstGeom prst="rect">
              <a:avLst/>
            </a:prstGeom>
          </p:spPr>
        </p:pic>
        <p:pic>
          <p:nvPicPr>
            <p:cNvPr id="5" name="Imagem 4">
              <a:extLst>
                <a:ext uri="{FF2B5EF4-FFF2-40B4-BE49-F238E27FC236}">
                  <a16:creationId xmlns:a16="http://schemas.microsoft.com/office/drawing/2014/main" id="{311C9AE7-341A-4AEC-B23E-7F96D15F0986}"/>
                </a:ext>
              </a:extLst>
            </p:cNvPr>
            <p:cNvPicPr>
              <a:picLocks noChangeAspect="1"/>
            </p:cNvPicPr>
            <p:nvPr/>
          </p:nvPicPr>
          <p:blipFill>
            <a:blip r:embed="rId3"/>
            <a:stretch>
              <a:fillRect/>
            </a:stretch>
          </p:blipFill>
          <p:spPr>
            <a:xfrm>
              <a:off x="1417982" y="3786809"/>
              <a:ext cx="9122462" cy="1357276"/>
            </a:xfrm>
            <a:prstGeom prst="rect">
              <a:avLst/>
            </a:prstGeom>
          </p:spPr>
        </p:pic>
        <p:sp>
          <p:nvSpPr>
            <p:cNvPr id="6" name="Retângulo 5">
              <a:extLst>
                <a:ext uri="{FF2B5EF4-FFF2-40B4-BE49-F238E27FC236}">
                  <a16:creationId xmlns:a16="http://schemas.microsoft.com/office/drawing/2014/main" id="{DFFCA0B2-6862-489D-B657-B1E03FAC87D2}"/>
                </a:ext>
              </a:extLst>
            </p:cNvPr>
            <p:cNvSpPr/>
            <p:nvPr/>
          </p:nvSpPr>
          <p:spPr>
            <a:xfrm>
              <a:off x="8693426" y="4810539"/>
              <a:ext cx="1847017" cy="333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9" name="CaixaDeTexto 8">
            <a:extLst>
              <a:ext uri="{FF2B5EF4-FFF2-40B4-BE49-F238E27FC236}">
                <a16:creationId xmlns:a16="http://schemas.microsoft.com/office/drawing/2014/main" id="{BC712765-CB63-4FA2-AC26-9EC8C37BE4B7}"/>
              </a:ext>
            </a:extLst>
          </p:cNvPr>
          <p:cNvSpPr txBox="1"/>
          <p:nvPr/>
        </p:nvSpPr>
        <p:spPr>
          <a:xfrm>
            <a:off x="10120312" y="6213820"/>
            <a:ext cx="1753685" cy="369332"/>
          </a:xfrm>
          <a:prstGeom prst="rect">
            <a:avLst/>
          </a:prstGeom>
          <a:noFill/>
        </p:spPr>
        <p:txBody>
          <a:bodyPr wrap="none" rtlCol="0">
            <a:spAutoFit/>
          </a:bodyPr>
          <a:lstStyle/>
          <a:p>
            <a:r>
              <a:rPr lang="pt-BR" dirty="0"/>
              <a:t>Abbas, 9ª edição</a:t>
            </a:r>
          </a:p>
        </p:txBody>
      </p:sp>
      <p:sp>
        <p:nvSpPr>
          <p:cNvPr id="10" name="CaixaDeTexto 9">
            <a:extLst>
              <a:ext uri="{FF2B5EF4-FFF2-40B4-BE49-F238E27FC236}">
                <a16:creationId xmlns:a16="http://schemas.microsoft.com/office/drawing/2014/main" id="{21F7BB60-FB34-4221-A854-A91D758F85F7}"/>
              </a:ext>
            </a:extLst>
          </p:cNvPr>
          <p:cNvSpPr txBox="1"/>
          <p:nvPr/>
        </p:nvSpPr>
        <p:spPr>
          <a:xfrm>
            <a:off x="1276352" y="5888321"/>
            <a:ext cx="2542363" cy="369332"/>
          </a:xfrm>
          <a:prstGeom prst="rect">
            <a:avLst/>
          </a:prstGeom>
          <a:noFill/>
        </p:spPr>
        <p:txBody>
          <a:bodyPr wrap="none" rtlCol="0">
            <a:spAutoFit/>
          </a:bodyPr>
          <a:lstStyle/>
          <a:p>
            <a:r>
              <a:rPr lang="pt-BR" dirty="0" err="1"/>
              <a:t>DCs</a:t>
            </a:r>
            <a:r>
              <a:rPr lang="pt-BR" dirty="0"/>
              <a:t> = Células Dendríticas</a:t>
            </a:r>
          </a:p>
        </p:txBody>
      </p:sp>
    </p:spTree>
    <p:extLst>
      <p:ext uri="{BB962C8B-B14F-4D97-AF65-F5344CB8AC3E}">
        <p14:creationId xmlns:p14="http://schemas.microsoft.com/office/powerpoint/2010/main" val="262078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6480E8E-7C9B-4017-923E-A8E28D9CEE21}"/>
              </a:ext>
            </a:extLst>
          </p:cNvPr>
          <p:cNvPicPr>
            <a:picLocks noChangeAspect="1"/>
          </p:cNvPicPr>
          <p:nvPr/>
        </p:nvPicPr>
        <p:blipFill>
          <a:blip r:embed="rId2"/>
          <a:stretch>
            <a:fillRect/>
          </a:stretch>
        </p:blipFill>
        <p:spPr>
          <a:xfrm>
            <a:off x="3739752" y="255916"/>
            <a:ext cx="5049700" cy="6360001"/>
          </a:xfrm>
          <a:prstGeom prst="rect">
            <a:avLst/>
          </a:prstGeom>
        </p:spPr>
      </p:pic>
      <p:pic>
        <p:nvPicPr>
          <p:cNvPr id="5" name="Imagem 4">
            <a:extLst>
              <a:ext uri="{FF2B5EF4-FFF2-40B4-BE49-F238E27FC236}">
                <a16:creationId xmlns:a16="http://schemas.microsoft.com/office/drawing/2014/main" id="{B1F876CF-3A46-4A7E-B69E-924925C5C958}"/>
              </a:ext>
            </a:extLst>
          </p:cNvPr>
          <p:cNvPicPr>
            <a:picLocks noChangeAspect="1"/>
          </p:cNvPicPr>
          <p:nvPr/>
        </p:nvPicPr>
        <p:blipFill>
          <a:blip r:embed="rId3"/>
          <a:stretch>
            <a:fillRect/>
          </a:stretch>
        </p:blipFill>
        <p:spPr>
          <a:xfrm>
            <a:off x="4331987" y="6445910"/>
            <a:ext cx="3306771" cy="412090"/>
          </a:xfrm>
          <a:prstGeom prst="rect">
            <a:avLst/>
          </a:prstGeom>
        </p:spPr>
      </p:pic>
      <p:sp>
        <p:nvSpPr>
          <p:cNvPr id="6" name="CaixaDeTexto 5">
            <a:extLst>
              <a:ext uri="{FF2B5EF4-FFF2-40B4-BE49-F238E27FC236}">
                <a16:creationId xmlns:a16="http://schemas.microsoft.com/office/drawing/2014/main" id="{9BFF5B0C-3826-4780-8936-2B9A6247B252}"/>
              </a:ext>
            </a:extLst>
          </p:cNvPr>
          <p:cNvSpPr txBox="1"/>
          <p:nvPr/>
        </p:nvSpPr>
        <p:spPr>
          <a:xfrm>
            <a:off x="10120312" y="6213820"/>
            <a:ext cx="1753685" cy="369332"/>
          </a:xfrm>
          <a:prstGeom prst="rect">
            <a:avLst/>
          </a:prstGeom>
          <a:noFill/>
        </p:spPr>
        <p:txBody>
          <a:bodyPr wrap="none" rtlCol="0">
            <a:spAutoFit/>
          </a:bodyPr>
          <a:lstStyle/>
          <a:p>
            <a:r>
              <a:rPr lang="pt-BR" dirty="0"/>
              <a:t>Abbas, 9ª edição</a:t>
            </a:r>
          </a:p>
        </p:txBody>
      </p:sp>
    </p:spTree>
    <p:extLst>
      <p:ext uri="{BB962C8B-B14F-4D97-AF65-F5344CB8AC3E}">
        <p14:creationId xmlns:p14="http://schemas.microsoft.com/office/powerpoint/2010/main" val="60800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2E11C53-46DC-4CA0-AB37-721B5CE1C30B}"/>
              </a:ext>
            </a:extLst>
          </p:cNvPr>
          <p:cNvPicPr>
            <a:picLocks noChangeAspect="1"/>
          </p:cNvPicPr>
          <p:nvPr/>
        </p:nvPicPr>
        <p:blipFill>
          <a:blip r:embed="rId2"/>
          <a:stretch>
            <a:fillRect/>
          </a:stretch>
        </p:blipFill>
        <p:spPr>
          <a:xfrm>
            <a:off x="1467507" y="844063"/>
            <a:ext cx="9529647" cy="3444612"/>
          </a:xfrm>
          <a:prstGeom prst="rect">
            <a:avLst/>
          </a:prstGeom>
        </p:spPr>
      </p:pic>
      <p:sp>
        <p:nvSpPr>
          <p:cNvPr id="5" name="CaixaDeTexto 4">
            <a:extLst>
              <a:ext uri="{FF2B5EF4-FFF2-40B4-BE49-F238E27FC236}">
                <a16:creationId xmlns:a16="http://schemas.microsoft.com/office/drawing/2014/main" id="{91DD4262-28DF-4832-BCBE-1416826C8A08}"/>
              </a:ext>
            </a:extLst>
          </p:cNvPr>
          <p:cNvSpPr txBox="1"/>
          <p:nvPr/>
        </p:nvSpPr>
        <p:spPr>
          <a:xfrm>
            <a:off x="10120312" y="6213820"/>
            <a:ext cx="1753685" cy="369332"/>
          </a:xfrm>
          <a:prstGeom prst="rect">
            <a:avLst/>
          </a:prstGeom>
          <a:noFill/>
        </p:spPr>
        <p:txBody>
          <a:bodyPr wrap="none" rtlCol="0">
            <a:spAutoFit/>
          </a:bodyPr>
          <a:lstStyle/>
          <a:p>
            <a:r>
              <a:rPr lang="pt-BR" dirty="0"/>
              <a:t>Abbas, 9ª edição</a:t>
            </a:r>
          </a:p>
        </p:txBody>
      </p:sp>
    </p:spTree>
    <p:extLst>
      <p:ext uri="{BB962C8B-B14F-4D97-AF65-F5344CB8AC3E}">
        <p14:creationId xmlns:p14="http://schemas.microsoft.com/office/powerpoint/2010/main" val="35634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70DF874-5356-4ECF-84C2-25187F7CD8D5}"/>
              </a:ext>
            </a:extLst>
          </p:cNvPr>
          <p:cNvPicPr>
            <a:picLocks noChangeAspect="1"/>
          </p:cNvPicPr>
          <p:nvPr/>
        </p:nvPicPr>
        <p:blipFill>
          <a:blip r:embed="rId2"/>
          <a:stretch>
            <a:fillRect/>
          </a:stretch>
        </p:blipFill>
        <p:spPr>
          <a:xfrm>
            <a:off x="2941775" y="281773"/>
            <a:ext cx="6507025" cy="6294454"/>
          </a:xfrm>
          <a:prstGeom prst="rect">
            <a:avLst/>
          </a:prstGeom>
        </p:spPr>
      </p:pic>
      <p:sp>
        <p:nvSpPr>
          <p:cNvPr id="4" name="CaixaDeTexto 3">
            <a:extLst>
              <a:ext uri="{FF2B5EF4-FFF2-40B4-BE49-F238E27FC236}">
                <a16:creationId xmlns:a16="http://schemas.microsoft.com/office/drawing/2014/main" id="{2225FCD4-B1BF-44DF-835F-A530C1C00122}"/>
              </a:ext>
            </a:extLst>
          </p:cNvPr>
          <p:cNvSpPr txBox="1"/>
          <p:nvPr/>
        </p:nvSpPr>
        <p:spPr>
          <a:xfrm>
            <a:off x="10120312" y="6213820"/>
            <a:ext cx="1753685" cy="369332"/>
          </a:xfrm>
          <a:prstGeom prst="rect">
            <a:avLst/>
          </a:prstGeom>
          <a:noFill/>
        </p:spPr>
        <p:txBody>
          <a:bodyPr wrap="none" rtlCol="0">
            <a:spAutoFit/>
          </a:bodyPr>
          <a:lstStyle/>
          <a:p>
            <a:r>
              <a:rPr lang="pt-BR" dirty="0"/>
              <a:t>Abbas, 9ª edição</a:t>
            </a:r>
          </a:p>
        </p:txBody>
      </p:sp>
    </p:spTree>
    <p:extLst>
      <p:ext uri="{BB962C8B-B14F-4D97-AF65-F5344CB8AC3E}">
        <p14:creationId xmlns:p14="http://schemas.microsoft.com/office/powerpoint/2010/main" val="242859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72E087-BC1B-4162-A1FF-13A85478314A}"/>
              </a:ext>
            </a:extLst>
          </p:cNvPr>
          <p:cNvSpPr>
            <a:spLocks noGrp="1"/>
          </p:cNvSpPr>
          <p:nvPr>
            <p:ph type="title"/>
          </p:nvPr>
        </p:nvSpPr>
        <p:spPr>
          <a:xfrm>
            <a:off x="1006425" y="1209186"/>
            <a:ext cx="10515600" cy="1325563"/>
          </a:xfrm>
        </p:spPr>
        <p:txBody>
          <a:bodyPr>
            <a:normAutofit fontScale="90000"/>
          </a:bodyPr>
          <a:lstStyle/>
          <a:p>
            <a:r>
              <a:rPr lang="pt-BR" dirty="0">
                <a:solidFill>
                  <a:srgbClr val="C00000"/>
                </a:solidFill>
              </a:rPr>
              <a:t>Após a revisão sobre a imunidade na mucosa intestinal, faça a leitura de trechos do artigo: Lee &amp; </a:t>
            </a:r>
            <a:r>
              <a:rPr lang="pt-BR" dirty="0" err="1">
                <a:solidFill>
                  <a:srgbClr val="C00000"/>
                </a:solidFill>
              </a:rPr>
              <a:t>Mazmanian</a:t>
            </a:r>
            <a:r>
              <a:rPr lang="pt-BR" dirty="0">
                <a:solidFill>
                  <a:srgbClr val="C00000"/>
                </a:solidFill>
              </a:rPr>
              <a:t>, 2010, e tente responder as questões norteadoras: </a:t>
            </a:r>
            <a:br>
              <a:rPr lang="pt-BR" dirty="0">
                <a:solidFill>
                  <a:srgbClr val="C00000"/>
                </a:solidFill>
              </a:rPr>
            </a:br>
            <a:r>
              <a:rPr lang="pt-BR" dirty="0">
                <a:solidFill>
                  <a:srgbClr val="C00000"/>
                </a:solidFill>
              </a:rPr>
              <a:t> </a:t>
            </a:r>
          </a:p>
        </p:txBody>
      </p:sp>
      <p:sp>
        <p:nvSpPr>
          <p:cNvPr id="4" name="Título 1">
            <a:extLst>
              <a:ext uri="{FF2B5EF4-FFF2-40B4-BE49-F238E27FC236}">
                <a16:creationId xmlns:a16="http://schemas.microsoft.com/office/drawing/2014/main" id="{FC3B7212-5C6B-4F8B-AA69-1EE902B2FE63}"/>
              </a:ext>
            </a:extLst>
          </p:cNvPr>
          <p:cNvSpPr txBox="1">
            <a:spLocks/>
          </p:cNvSpPr>
          <p:nvPr/>
        </p:nvSpPr>
        <p:spPr>
          <a:xfrm>
            <a:off x="631873" y="2766218"/>
            <a:ext cx="111615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dirty="0"/>
              <a:t>Tema 2 - </a:t>
            </a:r>
            <a:r>
              <a:rPr lang="pt-BR" sz="2400" b="1" dirty="0">
                <a:solidFill>
                  <a:srgbClr val="000000"/>
                </a:solidFill>
                <a:latin typeface="Calibri" panose="020F0502020204030204" pitchFamily="34" charset="0"/>
                <a:ea typeface="Calibri" panose="020F0502020204030204" pitchFamily="34" charset="0"/>
                <a:cs typeface="Arial" panose="020B0604020202020204" pitchFamily="34" charset="0"/>
              </a:rPr>
              <a:t>O papel da microbiota normal no desenvolvimento do sistema imune do hospedeiro </a:t>
            </a:r>
            <a:endParaRPr lang="pt-BR" dirty="0"/>
          </a:p>
        </p:txBody>
      </p:sp>
      <p:sp>
        <p:nvSpPr>
          <p:cNvPr id="5" name="Espaço Reservado para Conteúdo 2">
            <a:extLst>
              <a:ext uri="{FF2B5EF4-FFF2-40B4-BE49-F238E27FC236}">
                <a16:creationId xmlns:a16="http://schemas.microsoft.com/office/drawing/2014/main" id="{CF84E287-6A2C-4BDD-B40E-6558B7CFC4E7}"/>
              </a:ext>
            </a:extLst>
          </p:cNvPr>
          <p:cNvSpPr>
            <a:spLocks noGrp="1"/>
          </p:cNvSpPr>
          <p:nvPr>
            <p:ph idx="1"/>
          </p:nvPr>
        </p:nvSpPr>
        <p:spPr>
          <a:xfrm>
            <a:off x="838200" y="3739796"/>
            <a:ext cx="10515600" cy="4351338"/>
          </a:xfrm>
        </p:spPr>
        <p:txBody>
          <a:bodyPr>
            <a:normAutofit/>
          </a:bodyPr>
          <a:lstStyle/>
          <a:p>
            <a:endParaRPr lang="pt-B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pt-BR" sz="2400" b="1" dirty="0">
                <a:solidFill>
                  <a:srgbClr val="C00000"/>
                </a:solidFill>
                <a:latin typeface="Calibri" panose="020F0502020204030204" pitchFamily="34" charset="0"/>
                <a:ea typeface="Calibri" panose="020F0502020204030204" pitchFamily="34" charset="0"/>
                <a:cs typeface="Arial" panose="020B0604020202020204" pitchFamily="34" charset="0"/>
              </a:rPr>
              <a:t>Questões norteadoras:</a:t>
            </a:r>
          </a:p>
          <a:p>
            <a:r>
              <a:rPr lang="pt-B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Por que animais </a:t>
            </a:r>
            <a:r>
              <a:rPr lang="pt-BR"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germ-free</a:t>
            </a:r>
            <a:r>
              <a:rPr lang="pt-B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são mais propensos às infecções por patógenos exógenos? </a:t>
            </a:r>
          </a:p>
          <a:p>
            <a:r>
              <a:rPr lang="pt-B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Como a microbiota intestinal molda o desenvolvimento e função do sistema imune (adaptativo) do hospedeiro? </a:t>
            </a:r>
            <a:endParaRPr lang="pt-BR" sz="4400" dirty="0"/>
          </a:p>
        </p:txBody>
      </p:sp>
    </p:spTree>
    <p:extLst>
      <p:ext uri="{BB962C8B-B14F-4D97-AF65-F5344CB8AC3E}">
        <p14:creationId xmlns:p14="http://schemas.microsoft.com/office/powerpoint/2010/main" val="16133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670DF81-835A-4C3F-B8AC-775FE466019B}"/>
              </a:ext>
            </a:extLst>
          </p:cNvPr>
          <p:cNvPicPr>
            <a:picLocks noChangeAspect="1"/>
          </p:cNvPicPr>
          <p:nvPr/>
        </p:nvPicPr>
        <p:blipFill rotWithShape="1">
          <a:blip r:embed="rId2"/>
          <a:srcRect b="9332"/>
          <a:stretch/>
        </p:blipFill>
        <p:spPr>
          <a:xfrm>
            <a:off x="266492" y="428567"/>
            <a:ext cx="7048707" cy="5716011"/>
          </a:xfrm>
          <a:prstGeom prst="rect">
            <a:avLst/>
          </a:prstGeom>
        </p:spPr>
      </p:pic>
      <p:sp>
        <p:nvSpPr>
          <p:cNvPr id="4" name="CaixaDeTexto 3">
            <a:extLst>
              <a:ext uri="{FF2B5EF4-FFF2-40B4-BE49-F238E27FC236}">
                <a16:creationId xmlns:a16="http://schemas.microsoft.com/office/drawing/2014/main" id="{FF917CA9-53D5-42C9-9D6C-1E5F8ABFD623}"/>
              </a:ext>
            </a:extLst>
          </p:cNvPr>
          <p:cNvSpPr txBox="1"/>
          <p:nvPr/>
        </p:nvSpPr>
        <p:spPr>
          <a:xfrm>
            <a:off x="8976055" y="6488668"/>
            <a:ext cx="3215945" cy="369332"/>
          </a:xfrm>
          <a:prstGeom prst="rect">
            <a:avLst/>
          </a:prstGeom>
          <a:noFill/>
        </p:spPr>
        <p:txBody>
          <a:bodyPr wrap="none" rtlCol="0">
            <a:spAutoFit/>
          </a:bodyPr>
          <a:lstStyle/>
          <a:p>
            <a:r>
              <a:rPr lang="pt-BR" dirty="0"/>
              <a:t>Lee &amp; </a:t>
            </a:r>
            <a:r>
              <a:rPr lang="pt-BR" dirty="0" err="1"/>
              <a:t>Mazmanian</a:t>
            </a:r>
            <a:r>
              <a:rPr lang="pt-BR" dirty="0"/>
              <a:t>, Science 2010</a:t>
            </a:r>
          </a:p>
        </p:txBody>
      </p:sp>
      <p:sp>
        <p:nvSpPr>
          <p:cNvPr id="2" name="CaixaDeTexto 1">
            <a:extLst>
              <a:ext uri="{FF2B5EF4-FFF2-40B4-BE49-F238E27FC236}">
                <a16:creationId xmlns:a16="http://schemas.microsoft.com/office/drawing/2014/main" id="{10F155DD-F990-4E73-A32C-0CCA9D258E1F}"/>
              </a:ext>
            </a:extLst>
          </p:cNvPr>
          <p:cNvSpPr txBox="1"/>
          <p:nvPr/>
        </p:nvSpPr>
        <p:spPr>
          <a:xfrm>
            <a:off x="7580243" y="274126"/>
            <a:ext cx="4159734" cy="6186309"/>
          </a:xfrm>
          <a:prstGeom prst="rect">
            <a:avLst/>
          </a:prstGeom>
          <a:noFill/>
        </p:spPr>
        <p:txBody>
          <a:bodyPr wrap="square" rtlCol="0">
            <a:spAutoFit/>
          </a:bodyPr>
          <a:lstStyle/>
          <a:p>
            <a:r>
              <a:rPr lang="pt-BR" sz="1800" dirty="0">
                <a:effectLst/>
                <a:latin typeface="Calibri" panose="020F0502020204030204" pitchFamily="34" charset="0"/>
                <a:ea typeface="Times New Roman" panose="02020603050405020304" pitchFamily="18" charset="0"/>
                <a:cs typeface="Segoe UI" panose="020B0502040204020203" pitchFamily="34" charset="0"/>
              </a:rPr>
              <a:t>Fig. 1. O </a:t>
            </a:r>
            <a:r>
              <a:rPr lang="pt-BR" sz="1800" dirty="0" err="1">
                <a:effectLst/>
                <a:latin typeface="Calibri" panose="020F0502020204030204" pitchFamily="34" charset="0"/>
                <a:ea typeface="Times New Roman" panose="02020603050405020304" pitchFamily="18" charset="0"/>
                <a:cs typeface="Segoe UI" panose="020B0502040204020203" pitchFamily="34" charset="0"/>
              </a:rPr>
              <a:t>microbioma</a:t>
            </a:r>
            <a:r>
              <a:rPr lang="pt-BR" sz="1800" dirty="0">
                <a:effectLst/>
                <a:latin typeface="Calibri" panose="020F0502020204030204" pitchFamily="34" charset="0"/>
                <a:ea typeface="Times New Roman" panose="02020603050405020304" pitchFamily="18" charset="0"/>
                <a:cs typeface="Segoe UI" panose="020B0502040204020203" pitchFamily="34" charset="0"/>
              </a:rPr>
              <a:t> de várias localizações anatômicas do corpo humano. Numerosas espécies bacterianas colonizam a cavidade bucal, as vias respiratórias superiores, a pele, a mucosa vaginal e o trato intestinal dos seres humanos. As árvores filogenéticas mostram a especiação de clados bacterianos a partir de antepassados comuns em cada local anatômico. Embora as comunidades em diferentes regiões do corpo compartilhem semelhanças, cada uma delas tem uma "impressão digital" única e específica do local composta por muitos microrganismos distintos. Cada local tem um nível muito elevado de diversidade, como mostram as linhas individuais nos dendrogramas. Os dados são do Projeto </a:t>
            </a:r>
            <a:r>
              <a:rPr lang="pt-BR" sz="1800" dirty="0" err="1">
                <a:effectLst/>
                <a:latin typeface="Calibri" panose="020F0502020204030204" pitchFamily="34" charset="0"/>
                <a:ea typeface="Times New Roman" panose="02020603050405020304" pitchFamily="18" charset="0"/>
                <a:cs typeface="Segoe UI" panose="020B0502040204020203" pitchFamily="34" charset="0"/>
              </a:rPr>
              <a:t>Microbioma</a:t>
            </a:r>
            <a:r>
              <a:rPr lang="pt-BR" sz="1800" dirty="0">
                <a:effectLst/>
                <a:latin typeface="Calibri" panose="020F0502020204030204" pitchFamily="34" charset="0"/>
                <a:ea typeface="Times New Roman" panose="02020603050405020304" pitchFamily="18" charset="0"/>
                <a:cs typeface="Segoe UI" panose="020B0502040204020203" pitchFamily="34" charset="0"/>
              </a:rPr>
              <a:t> Humano, do NIH (</a:t>
            </a:r>
            <a:r>
              <a:rPr lang="pt-BR" sz="1800" dirty="0" err="1">
                <a:effectLst/>
                <a:latin typeface="Calibri" panose="020F0502020204030204" pitchFamily="34" charset="0"/>
                <a:ea typeface="Times New Roman" panose="02020603050405020304" pitchFamily="18" charset="0"/>
                <a:cs typeface="Segoe UI" panose="020B0502040204020203" pitchFamily="34" charset="0"/>
              </a:rPr>
              <a:t>National</a:t>
            </a:r>
            <a:r>
              <a:rPr lang="pt-BR" sz="1800" dirty="0">
                <a:effectLst/>
                <a:latin typeface="Calibri" panose="020F0502020204030204" pitchFamily="34" charset="0"/>
                <a:ea typeface="Times New Roman" panose="02020603050405020304" pitchFamily="18" charset="0"/>
                <a:cs typeface="Segoe UI" panose="020B0502040204020203" pitchFamily="34" charset="0"/>
              </a:rPr>
              <a:t> </a:t>
            </a:r>
            <a:r>
              <a:rPr lang="pt-BR" sz="1800" dirty="0" err="1">
                <a:effectLst/>
                <a:latin typeface="Calibri" panose="020F0502020204030204" pitchFamily="34" charset="0"/>
                <a:ea typeface="Times New Roman" panose="02020603050405020304" pitchFamily="18" charset="0"/>
                <a:cs typeface="Segoe UI" panose="020B0502040204020203" pitchFamily="34" charset="0"/>
              </a:rPr>
              <a:t>Institutes</a:t>
            </a:r>
            <a:r>
              <a:rPr lang="pt-BR" sz="1800" dirty="0">
                <a:effectLst/>
                <a:latin typeface="Calibri" panose="020F0502020204030204" pitchFamily="34" charset="0"/>
                <a:ea typeface="Times New Roman" panose="02020603050405020304" pitchFamily="18" charset="0"/>
                <a:cs typeface="Segoe UI" panose="020B0502040204020203" pitchFamily="34" charset="0"/>
              </a:rPr>
              <a:t> </a:t>
            </a:r>
            <a:r>
              <a:rPr lang="pt-BR" sz="1800" dirty="0" err="1">
                <a:effectLst/>
                <a:latin typeface="Calibri" panose="020F0502020204030204" pitchFamily="34" charset="0"/>
                <a:ea typeface="Times New Roman" panose="02020603050405020304" pitchFamily="18" charset="0"/>
                <a:cs typeface="Segoe UI" panose="020B0502040204020203" pitchFamily="34" charset="0"/>
              </a:rPr>
              <a:t>of</a:t>
            </a:r>
            <a:r>
              <a:rPr lang="pt-BR" sz="1800" dirty="0">
                <a:effectLst/>
                <a:latin typeface="Calibri" panose="020F0502020204030204" pitchFamily="34" charset="0"/>
                <a:ea typeface="Times New Roman" panose="02020603050405020304" pitchFamily="18" charset="0"/>
                <a:cs typeface="Segoe UI" panose="020B0502040204020203" pitchFamily="34" charset="0"/>
              </a:rPr>
              <a:t> Health); os círculos representam espécies bacterianas cujas sequências são conhecidas.</a:t>
            </a:r>
            <a:endParaRPr lang="pt-BR" dirty="0"/>
          </a:p>
        </p:txBody>
      </p:sp>
    </p:spTree>
    <p:extLst>
      <p:ext uri="{BB962C8B-B14F-4D97-AF65-F5344CB8AC3E}">
        <p14:creationId xmlns:p14="http://schemas.microsoft.com/office/powerpoint/2010/main" val="265118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30FE42B-613C-46F3-9934-E492EC121AC2}"/>
              </a:ext>
            </a:extLst>
          </p:cNvPr>
          <p:cNvPicPr>
            <a:picLocks noChangeAspect="1"/>
          </p:cNvPicPr>
          <p:nvPr/>
        </p:nvPicPr>
        <p:blipFill>
          <a:blip r:embed="rId2"/>
          <a:stretch>
            <a:fillRect/>
          </a:stretch>
        </p:blipFill>
        <p:spPr>
          <a:xfrm>
            <a:off x="261649" y="702984"/>
            <a:ext cx="7534275" cy="5133975"/>
          </a:xfrm>
          <a:prstGeom prst="rect">
            <a:avLst/>
          </a:prstGeom>
        </p:spPr>
      </p:pic>
      <p:sp>
        <p:nvSpPr>
          <p:cNvPr id="4" name="CaixaDeTexto 3">
            <a:extLst>
              <a:ext uri="{FF2B5EF4-FFF2-40B4-BE49-F238E27FC236}">
                <a16:creationId xmlns:a16="http://schemas.microsoft.com/office/drawing/2014/main" id="{BF00B454-5878-4195-81B7-E51306B10B5D}"/>
              </a:ext>
            </a:extLst>
          </p:cNvPr>
          <p:cNvSpPr txBox="1"/>
          <p:nvPr/>
        </p:nvSpPr>
        <p:spPr>
          <a:xfrm>
            <a:off x="424069" y="6329642"/>
            <a:ext cx="3215945" cy="369332"/>
          </a:xfrm>
          <a:prstGeom prst="rect">
            <a:avLst/>
          </a:prstGeom>
          <a:noFill/>
        </p:spPr>
        <p:txBody>
          <a:bodyPr wrap="none" rtlCol="0">
            <a:spAutoFit/>
          </a:bodyPr>
          <a:lstStyle/>
          <a:p>
            <a:r>
              <a:rPr lang="pt-BR" dirty="0"/>
              <a:t>Lee &amp; </a:t>
            </a:r>
            <a:r>
              <a:rPr lang="pt-BR" dirty="0" err="1"/>
              <a:t>Mazmanian</a:t>
            </a:r>
            <a:r>
              <a:rPr lang="pt-BR" dirty="0"/>
              <a:t>, Science 2010</a:t>
            </a:r>
          </a:p>
        </p:txBody>
      </p:sp>
      <p:sp>
        <p:nvSpPr>
          <p:cNvPr id="8" name="CaixaDeTexto 7">
            <a:extLst>
              <a:ext uri="{FF2B5EF4-FFF2-40B4-BE49-F238E27FC236}">
                <a16:creationId xmlns:a16="http://schemas.microsoft.com/office/drawing/2014/main" id="{BA03712A-7893-4FA0-90B4-571B2783694A}"/>
              </a:ext>
            </a:extLst>
          </p:cNvPr>
          <p:cNvSpPr txBox="1"/>
          <p:nvPr/>
        </p:nvSpPr>
        <p:spPr>
          <a:xfrm>
            <a:off x="7951304" y="327999"/>
            <a:ext cx="3979047" cy="6555641"/>
          </a:xfrm>
          <a:prstGeom prst="rect">
            <a:avLst/>
          </a:prstGeom>
          <a:noFill/>
        </p:spPr>
        <p:txBody>
          <a:bodyPr wrap="square" rtlCol="0">
            <a:spAutoFit/>
          </a:bodyPr>
          <a:lstStyle/>
          <a:p>
            <a:pPr algn="just"/>
            <a:r>
              <a:rPr lang="pt-BR" sz="1200" b="1" dirty="0">
                <a:effectLst/>
                <a:latin typeface="Calibri" panose="020F0502020204030204" pitchFamily="34" charset="0"/>
                <a:ea typeface="Calibri" panose="020F0502020204030204" pitchFamily="34" charset="0"/>
                <a:cs typeface="Times New Roman" panose="02020603050405020304" pitchFamily="18" charset="0"/>
              </a:rPr>
              <a:t>Fig. 2.</a:t>
            </a:r>
            <a:r>
              <a:rPr lang="pt-BR" sz="1200" dirty="0">
                <a:effectLst/>
                <a:latin typeface="Calibri" panose="020F0502020204030204" pitchFamily="34" charset="0"/>
                <a:ea typeface="Calibri" panose="020F0502020204030204" pitchFamily="34" charset="0"/>
                <a:cs typeface="Times New Roman" panose="02020603050405020304" pitchFamily="18" charset="0"/>
              </a:rPr>
              <a:t> Como o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microbioma</a:t>
            </a:r>
            <a:r>
              <a:rPr lang="pt-BR" sz="1200" dirty="0">
                <a:effectLst/>
                <a:latin typeface="Calibri" panose="020F0502020204030204" pitchFamily="34" charset="0"/>
                <a:ea typeface="Calibri" panose="020F0502020204030204" pitchFamily="34" charset="0"/>
                <a:cs typeface="Times New Roman" panose="02020603050405020304" pitchFamily="18" charset="0"/>
              </a:rPr>
              <a:t> e o genoma humano contribuem para a doença inflamatória. Num modelo simplificado, a composição da comunidade do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microbioma</a:t>
            </a:r>
            <a:r>
              <a:rPr lang="pt-BR" sz="1200" dirty="0">
                <a:effectLst/>
                <a:latin typeface="Calibri" panose="020F0502020204030204" pitchFamily="34" charset="0"/>
                <a:ea typeface="Calibri" panose="020F0502020204030204" pitchFamily="34" charset="0"/>
                <a:cs typeface="Times New Roman" panose="02020603050405020304" pitchFamily="18" charset="0"/>
              </a:rPr>
              <a:t> humano ajuda a moldar o equilíbrio entre as células T reguladoras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Treg</a:t>
            </a:r>
            <a:r>
              <a:rPr lang="pt-BR" sz="1200" dirty="0">
                <a:effectLst/>
                <a:latin typeface="Calibri" panose="020F0502020204030204" pitchFamily="34" charset="0"/>
                <a:ea typeface="Calibri" panose="020F0502020204030204" pitchFamily="34" charset="0"/>
                <a:cs typeface="Times New Roman" panose="02020603050405020304" pitchFamily="18" charset="0"/>
              </a:rPr>
              <a:t>) e células T pró-inflamatórias (TH17). As moléculas produzidas por uma determinada rede de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microbioma</a:t>
            </a:r>
            <a:r>
              <a:rPr lang="pt-BR" sz="1200" dirty="0">
                <a:effectLst/>
                <a:latin typeface="Calibri" panose="020F0502020204030204" pitchFamily="34" charset="0"/>
                <a:ea typeface="Calibri" panose="020F0502020204030204" pitchFamily="34" charset="0"/>
                <a:cs typeface="Times New Roman" panose="02020603050405020304" pitchFamily="18" charset="0"/>
              </a:rPr>
              <a:t> trabalham com as moléculas produzidas pelo genoma humano para determinar este equilíbrio. (A) Num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microbioma</a:t>
            </a:r>
            <a:r>
              <a:rPr lang="pt-BR" sz="1200" dirty="0">
                <a:effectLst/>
                <a:latin typeface="Calibri" panose="020F0502020204030204" pitchFamily="34" charset="0"/>
                <a:ea typeface="Calibri" panose="020F0502020204030204" pitchFamily="34" charset="0"/>
                <a:cs typeface="Times New Roman" panose="02020603050405020304" pitchFamily="18" charset="0"/>
              </a:rPr>
              <a:t> saudável, existe uma proporção óptima de organismos pró- e anti-inflamatórios (aqui representados por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SFBs</a:t>
            </a:r>
            <a:r>
              <a:rPr lang="pt-BR" sz="1200" dirty="0">
                <a:effectLst/>
                <a:latin typeface="Calibri" panose="020F0502020204030204" pitchFamily="34" charset="0"/>
                <a:ea typeface="Calibri" panose="020F0502020204030204" pitchFamily="34" charset="0"/>
                <a:cs typeface="Times New Roman" panose="02020603050405020304" pitchFamily="18" charset="0"/>
              </a:rPr>
              <a:t> e </a:t>
            </a:r>
            <a:r>
              <a:rPr lang="pt-BR" sz="1200" i="1" dirty="0">
                <a:effectLst/>
                <a:latin typeface="Calibri" panose="020F0502020204030204" pitchFamily="34" charset="0"/>
                <a:ea typeface="Calibri" panose="020F0502020204030204" pitchFamily="34" charset="0"/>
                <a:cs typeface="Times New Roman" panose="02020603050405020304" pitchFamily="18" charset="0"/>
              </a:rPr>
              <a:t>B. </a:t>
            </a:r>
            <a:r>
              <a:rPr lang="pt-BR" sz="1200" i="1" dirty="0" err="1">
                <a:effectLst/>
                <a:latin typeface="Calibri" panose="020F0502020204030204" pitchFamily="34" charset="0"/>
                <a:ea typeface="Calibri" panose="020F0502020204030204" pitchFamily="34" charset="0"/>
                <a:cs typeface="Times New Roman" panose="02020603050405020304" pitchFamily="18" charset="0"/>
              </a:rPr>
              <a:t>fragilis</a:t>
            </a:r>
            <a:r>
              <a:rPr lang="pt-BR" sz="1200" dirty="0">
                <a:effectLst/>
                <a:latin typeface="Calibri" panose="020F0502020204030204" pitchFamily="34" charset="0"/>
                <a:ea typeface="Calibri" panose="020F0502020204030204" pitchFamily="34" charset="0"/>
                <a:cs typeface="Times New Roman" panose="02020603050405020304" pitchFamily="18" charset="0"/>
              </a:rPr>
              <a:t>), que fornecem sinais para o sistema imune em desenvolvimento (controlado pelo genoma do hospedeiro), levando a um equilíbrio entre as atividades das células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Treg</a:t>
            </a:r>
            <a:r>
              <a:rPr lang="pt-BR" sz="1200" dirty="0">
                <a:effectLst/>
                <a:latin typeface="Calibri" panose="020F0502020204030204" pitchFamily="34" charset="0"/>
                <a:ea typeface="Calibri" panose="020F0502020204030204" pitchFamily="34" charset="0"/>
                <a:cs typeface="Times New Roman" panose="02020603050405020304" pitchFamily="18" charset="0"/>
              </a:rPr>
              <a:t> e TH17. Neste contexto, o genoma do hospedeiro pode conter mutações "autoimunes específicas" (representadas pelas estrelas), mas mesmo assim, a doença autoimune não se desenvolve. (B e C) Os genomas de pacientes doentes com esclerose múltipla, diabetes tipo I, artrite reumatoide e doença de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Crohn</a:t>
            </a:r>
            <a:r>
              <a:rPr lang="pt-BR" sz="1200" dirty="0">
                <a:effectLst/>
                <a:latin typeface="Calibri" panose="020F0502020204030204" pitchFamily="34" charset="0"/>
                <a:ea typeface="Calibri" panose="020F0502020204030204" pitchFamily="34" charset="0"/>
                <a:cs typeface="Times New Roman" panose="02020603050405020304" pitchFamily="18" charset="0"/>
              </a:rPr>
              <a:t> contém um espectro de variantes que estão ligadas à doença, por estudos de associação do genoma [revisado em (63)]. As influências ambientais, no entanto, são fatores de risco em todas estas doenças. A composição alterada da comunidade do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microbioma</a:t>
            </a:r>
            <a:r>
              <a:rPr lang="pt-BR" sz="1200" dirty="0">
                <a:effectLst/>
                <a:latin typeface="Calibri" panose="020F0502020204030204" pitchFamily="34" charset="0"/>
                <a:ea typeface="Calibri" panose="020F0502020204030204" pitchFamily="34" charset="0"/>
                <a:cs typeface="Times New Roman" panose="02020603050405020304" pitchFamily="18" charset="0"/>
              </a:rPr>
              <a:t> devido ao estilo de vida, conhecido como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disbiose</a:t>
            </a:r>
            <a:r>
              <a:rPr lang="pt-BR" sz="1200" dirty="0">
                <a:effectLst/>
                <a:latin typeface="Calibri" panose="020F0502020204030204" pitchFamily="34" charset="0"/>
                <a:ea typeface="Calibri" panose="020F0502020204030204" pitchFamily="34" charset="0"/>
                <a:cs typeface="Times New Roman" panose="02020603050405020304" pitchFamily="18" charset="0"/>
              </a:rPr>
              <a:t>, pode representar este componente modificador da doença. Um aumento de microrganismos pró-inflamatórios (por exemplo,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SFBs</a:t>
            </a:r>
            <a:r>
              <a:rPr lang="pt-BR" sz="1200" dirty="0">
                <a:effectLst/>
                <a:latin typeface="Calibri" panose="020F0502020204030204" pitchFamily="34" charset="0"/>
                <a:ea typeface="Calibri" panose="020F0502020204030204" pitchFamily="34" charset="0"/>
                <a:cs typeface="Times New Roman" panose="02020603050405020304" pitchFamily="18" charset="0"/>
              </a:rPr>
              <a:t> em modelos animais) pode promover o aumento da atividade das células TH17 e, assim, predispor as pessoas geneticamente susceptíveis à autoimunidade mediada por TH17 (B). Alternativamente, uma diminuição ou ausência de microrganismos anti-inflamatórios - por exemplo, </a:t>
            </a:r>
            <a:r>
              <a:rPr lang="pt-BR" sz="1200" i="1" dirty="0">
                <a:effectLst/>
                <a:latin typeface="Calibri" panose="020F0502020204030204" pitchFamily="34" charset="0"/>
                <a:ea typeface="Calibri" panose="020F0502020204030204" pitchFamily="34" charset="0"/>
                <a:cs typeface="Times New Roman" panose="02020603050405020304" pitchFamily="18" charset="0"/>
              </a:rPr>
              <a:t>B. </a:t>
            </a:r>
            <a:r>
              <a:rPr lang="pt-BR" sz="1200" i="1" dirty="0" err="1">
                <a:effectLst/>
                <a:latin typeface="Calibri" panose="020F0502020204030204" pitchFamily="34" charset="0"/>
                <a:ea typeface="Calibri" panose="020F0502020204030204" pitchFamily="34" charset="0"/>
                <a:cs typeface="Times New Roman" panose="02020603050405020304" pitchFamily="18" charset="0"/>
              </a:rPr>
              <a:t>fragilis</a:t>
            </a:r>
            <a:r>
              <a:rPr lang="pt-BR" sz="1200" dirty="0">
                <a:effectLst/>
                <a:latin typeface="Calibri" panose="020F0502020204030204" pitchFamily="34" charset="0"/>
                <a:ea typeface="Calibri" panose="020F0502020204030204" pitchFamily="34" charset="0"/>
                <a:cs typeface="Times New Roman" panose="02020603050405020304" pitchFamily="18" charset="0"/>
              </a:rPr>
              <a:t> em modelos animais - pode levar a um subdesenvolvimento dos subconjuntos de células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Treg</a:t>
            </a:r>
            <a:r>
              <a:rPr lang="pt-BR" sz="1200" dirty="0">
                <a:effectLst/>
                <a:latin typeface="Calibri" panose="020F0502020204030204" pitchFamily="34" charset="0"/>
                <a:ea typeface="Calibri" panose="020F0502020204030204" pitchFamily="34" charset="0"/>
                <a:cs typeface="Times New Roman" panose="02020603050405020304" pitchFamily="18" charset="0"/>
              </a:rPr>
              <a:t> (C). O desequilíbrio entre as células TH17 e as </a:t>
            </a:r>
            <a:r>
              <a:rPr lang="pt-BR" sz="1200" dirty="0" err="1">
                <a:effectLst/>
                <a:latin typeface="Calibri" panose="020F0502020204030204" pitchFamily="34" charset="0"/>
                <a:ea typeface="Calibri" panose="020F0502020204030204" pitchFamily="34" charset="0"/>
                <a:cs typeface="Times New Roman" panose="02020603050405020304" pitchFamily="18" charset="0"/>
              </a:rPr>
              <a:t>Tregs</a:t>
            </a:r>
            <a:r>
              <a:rPr lang="pt-BR" sz="1200" dirty="0">
                <a:effectLst/>
                <a:latin typeface="Calibri" panose="020F0502020204030204" pitchFamily="34" charset="0"/>
                <a:ea typeface="Calibri" panose="020F0502020204030204" pitchFamily="34" charset="0"/>
                <a:cs typeface="Times New Roman" panose="02020603050405020304" pitchFamily="18" charset="0"/>
              </a:rPr>
              <a:t> leva, em última análise, à autoimunidade.</a:t>
            </a:r>
            <a:endParaRPr lang="pt-BR" sz="1200" dirty="0"/>
          </a:p>
        </p:txBody>
      </p:sp>
    </p:spTree>
    <p:extLst>
      <p:ext uri="{BB962C8B-B14F-4D97-AF65-F5344CB8AC3E}">
        <p14:creationId xmlns:p14="http://schemas.microsoft.com/office/powerpoint/2010/main" val="79342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D3371-AFDB-49F8-A12F-F091D255AEDB}"/>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D080D948-0E66-46AD-BD9F-AE44FED124A7}"/>
              </a:ext>
            </a:extLst>
          </p:cNvPr>
          <p:cNvSpPr>
            <a:spLocks noGrp="1"/>
          </p:cNvSpPr>
          <p:nvPr>
            <p:ph idx="1"/>
          </p:nvPr>
        </p:nvSpPr>
        <p:spPr/>
        <p:txBody>
          <a:bodyPr/>
          <a:lstStyle/>
          <a:p>
            <a:r>
              <a:rPr lang="pt-BR" dirty="0"/>
              <a:t>AS figuras 1, 2 e 3 foram extraídas do artigo de revisão de </a:t>
            </a:r>
            <a:r>
              <a:rPr lang="pt-BR" i="1" dirty="0" err="1"/>
              <a:t>Belkaid</a:t>
            </a:r>
            <a:r>
              <a:rPr lang="pt-BR" i="1" dirty="0"/>
              <a:t> &amp; Hand, 2014, </a:t>
            </a:r>
            <a:r>
              <a:rPr lang="pt-BR" dirty="0"/>
              <a:t>e poderão auxiliar, parcialmente, na organização das respostas para a questão norteadora nº 2. </a:t>
            </a:r>
            <a:r>
              <a:rPr lang="pt-BR" sz="28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Como a microbiota intestinal molda o desenvolvimento e função do sistema imune (adaptativo) do hospedeiro? </a:t>
            </a:r>
            <a:endParaRPr lang="pt-BR" sz="4800" dirty="0"/>
          </a:p>
          <a:p>
            <a:endParaRPr lang="pt-BR" dirty="0"/>
          </a:p>
        </p:txBody>
      </p:sp>
    </p:spTree>
    <p:extLst>
      <p:ext uri="{BB962C8B-B14F-4D97-AF65-F5344CB8AC3E}">
        <p14:creationId xmlns:p14="http://schemas.microsoft.com/office/powerpoint/2010/main" val="1164705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389E645-3F1E-4363-84AF-F735CBB39AF1}"/>
              </a:ext>
            </a:extLst>
          </p:cNvPr>
          <p:cNvSpPr txBox="1"/>
          <p:nvPr/>
        </p:nvSpPr>
        <p:spPr>
          <a:xfrm>
            <a:off x="6228522" y="427582"/>
            <a:ext cx="5433391" cy="5755422"/>
          </a:xfrm>
          <a:prstGeom prst="rect">
            <a:avLst/>
          </a:prstGeom>
          <a:noFill/>
        </p:spPr>
        <p:txBody>
          <a:bodyPr wrap="square" rtlCol="0">
            <a:spAutoFit/>
          </a:bodyPr>
          <a:lstStyle/>
          <a:p>
            <a:r>
              <a:rPr lang="pt-BR" sz="1600" dirty="0"/>
              <a:t>Figura 1. A barreira da mucosa 1) O muco representa a barreira primária que limita o contato entre a microbiota e o tecido do hospedeiro, impedindo a translocação microbiana. 2) As células epiteliais produzem peptídeos antimicrobianos que também desempenham um papel significativo na limitação da exposição ao microbiota comensal. 3) Os microrganismos comensais que se deslocam são rapidamente eliminados pelos macrófagos residentes nos tecidos. 4) Os comensais também podem ser capturados por Células Dendríticas (</a:t>
            </a:r>
            <a:r>
              <a:rPr lang="pt-BR" sz="1600" dirty="0" err="1"/>
              <a:t>DCs</a:t>
            </a:r>
            <a:r>
              <a:rPr lang="pt-BR" sz="1600" dirty="0"/>
              <a:t>) CD103+ CD11b+ que se deslocam para o </a:t>
            </a:r>
            <a:r>
              <a:rPr lang="pt-BR" sz="1600" dirty="0" err="1"/>
              <a:t>mLN</a:t>
            </a:r>
            <a:r>
              <a:rPr lang="pt-BR" sz="1600" dirty="0"/>
              <a:t> a partir da lâmina própria, mas não penetram mais. A apresentação de antígenos de microrganismos comensais por estas</a:t>
            </a:r>
          </a:p>
          <a:p>
            <a:r>
              <a:rPr lang="pt-BR" sz="1600" dirty="0"/>
              <a:t>Células Dendríticas (</a:t>
            </a:r>
            <a:r>
              <a:rPr lang="pt-BR" sz="1600" dirty="0" err="1"/>
              <a:t>DCs</a:t>
            </a:r>
            <a:r>
              <a:rPr lang="pt-BR" sz="1600" dirty="0"/>
              <a:t>) leva à diferenciação de células reguladoras específicas (</a:t>
            </a:r>
            <a:r>
              <a:rPr lang="pt-BR" sz="1600" dirty="0" err="1"/>
              <a:t>Treg</a:t>
            </a:r>
            <a:r>
              <a:rPr lang="pt-BR" sz="1600" dirty="0"/>
              <a:t>), células Th17 e células B produtoras de IgA. Os linfócitos específicos deslocam-se para a lâmina própria e para as placas de </a:t>
            </a:r>
            <a:r>
              <a:rPr lang="pt-BR" sz="1600" dirty="0" err="1"/>
              <a:t>Peyer</a:t>
            </a:r>
            <a:r>
              <a:rPr lang="pt-BR" sz="1600" dirty="0"/>
              <a:t>. Nas placas de </a:t>
            </a:r>
            <a:r>
              <a:rPr lang="pt-BR" sz="1600" dirty="0" err="1"/>
              <a:t>Peyer</a:t>
            </a:r>
            <a:r>
              <a:rPr lang="pt-BR" sz="1600" dirty="0"/>
              <a:t>, as </a:t>
            </a:r>
            <a:r>
              <a:rPr lang="pt-BR" sz="1600" dirty="0" err="1"/>
              <a:t>Treg</a:t>
            </a:r>
            <a:r>
              <a:rPr lang="pt-BR" sz="1600" dirty="0"/>
              <a:t> podem promover ainda mais a mudança de classe e a produção de IgA contra os microrganismos comensais. A combinação da barreira epitelial, da camada de muco, da IgA, das </a:t>
            </a:r>
            <a:r>
              <a:rPr lang="pt-BR" sz="1600" dirty="0" err="1"/>
              <a:t>DCs</a:t>
            </a:r>
            <a:r>
              <a:rPr lang="pt-BR" sz="1600" dirty="0"/>
              <a:t> e células T constitui a "barreira da mucosa", que limita a passagem e a exposição dos microrganismos comensais ao tecido linfoide associado ao intestino (GALT), impedindo a ativação e a patologia.</a:t>
            </a:r>
          </a:p>
        </p:txBody>
      </p:sp>
      <p:pic>
        <p:nvPicPr>
          <p:cNvPr id="6" name="Imagem 5">
            <a:extLst>
              <a:ext uri="{FF2B5EF4-FFF2-40B4-BE49-F238E27FC236}">
                <a16:creationId xmlns:a16="http://schemas.microsoft.com/office/drawing/2014/main" id="{0A4F31BB-2840-4BFB-9843-12B8ECB18711}"/>
              </a:ext>
            </a:extLst>
          </p:cNvPr>
          <p:cNvPicPr>
            <a:picLocks noChangeAspect="1"/>
          </p:cNvPicPr>
          <p:nvPr/>
        </p:nvPicPr>
        <p:blipFill>
          <a:blip r:embed="rId2"/>
          <a:stretch>
            <a:fillRect/>
          </a:stretch>
        </p:blipFill>
        <p:spPr>
          <a:xfrm>
            <a:off x="1613970" y="386478"/>
            <a:ext cx="4230238" cy="6471522"/>
          </a:xfrm>
          <a:prstGeom prst="rect">
            <a:avLst/>
          </a:prstGeom>
        </p:spPr>
      </p:pic>
      <p:sp>
        <p:nvSpPr>
          <p:cNvPr id="7" name="CaixaDeTexto 6">
            <a:extLst>
              <a:ext uri="{FF2B5EF4-FFF2-40B4-BE49-F238E27FC236}">
                <a16:creationId xmlns:a16="http://schemas.microsoft.com/office/drawing/2014/main" id="{66FC05BE-E42F-4FA8-93E3-3FA8FD83DF0A}"/>
              </a:ext>
            </a:extLst>
          </p:cNvPr>
          <p:cNvSpPr txBox="1"/>
          <p:nvPr/>
        </p:nvSpPr>
        <p:spPr>
          <a:xfrm>
            <a:off x="9528313" y="6183004"/>
            <a:ext cx="2201821" cy="369332"/>
          </a:xfrm>
          <a:prstGeom prst="rect">
            <a:avLst/>
          </a:prstGeom>
          <a:noFill/>
        </p:spPr>
        <p:txBody>
          <a:bodyPr wrap="none" rtlCol="0">
            <a:spAutoFit/>
          </a:bodyPr>
          <a:lstStyle/>
          <a:p>
            <a:r>
              <a:rPr lang="pt-BR" i="1" dirty="0" err="1"/>
              <a:t>Belkaid</a:t>
            </a:r>
            <a:r>
              <a:rPr lang="pt-BR" i="1" dirty="0"/>
              <a:t> &amp; Hand, 2014</a:t>
            </a:r>
          </a:p>
        </p:txBody>
      </p:sp>
    </p:spTree>
    <p:extLst>
      <p:ext uri="{BB962C8B-B14F-4D97-AF65-F5344CB8AC3E}">
        <p14:creationId xmlns:p14="http://schemas.microsoft.com/office/powerpoint/2010/main" val="98711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389E645-3F1E-4363-84AF-F735CBB39AF1}"/>
              </a:ext>
            </a:extLst>
          </p:cNvPr>
          <p:cNvSpPr txBox="1"/>
          <p:nvPr/>
        </p:nvSpPr>
        <p:spPr>
          <a:xfrm>
            <a:off x="7608954" y="427582"/>
            <a:ext cx="4320209" cy="5755422"/>
          </a:xfrm>
          <a:prstGeom prst="rect">
            <a:avLst/>
          </a:prstGeom>
          <a:noFill/>
        </p:spPr>
        <p:txBody>
          <a:bodyPr wrap="square" rtlCol="0">
            <a:spAutoFit/>
          </a:bodyPr>
          <a:lstStyle/>
          <a:p>
            <a:pPr algn="just"/>
            <a:r>
              <a:rPr lang="pt-BR" sz="1600" dirty="0"/>
              <a:t>Figura 2. Promoção da regulação imune pela microbiota durante homeostase e inflamação</a:t>
            </a:r>
          </a:p>
          <a:p>
            <a:pPr algn="just"/>
            <a:endParaRPr lang="pt-BR" sz="1600" dirty="0"/>
          </a:p>
          <a:p>
            <a:pPr algn="just"/>
            <a:r>
              <a:rPr lang="pt-BR" sz="1600" dirty="0"/>
              <a:t>1) Os microrganismos comensais promovem a indução de células T reguladoras através da detecção direta de produtos ou metabólitos microbianos (</a:t>
            </a:r>
            <a:r>
              <a:rPr lang="pt-BR" sz="1600" dirty="0" err="1"/>
              <a:t>CpG</a:t>
            </a:r>
            <a:r>
              <a:rPr lang="pt-BR" sz="1600" dirty="0"/>
              <a:t>, PSA, SCFA e LPS) por células T ou células dendríticas.</a:t>
            </a:r>
          </a:p>
          <a:p>
            <a:pPr algn="just"/>
            <a:r>
              <a:rPr lang="pt-BR" sz="1600" dirty="0"/>
              <a:t>Além disso, os comensais promovem a indução de células Th17 que podem regular a função e a homeostase das células epiteliais. </a:t>
            </a:r>
          </a:p>
          <a:p>
            <a:pPr algn="just"/>
            <a:r>
              <a:rPr lang="pt-BR" sz="1600" dirty="0"/>
              <a:t>No contexto da inflamação, mecanismos semelhantes podem explicar o papel regulador da</a:t>
            </a:r>
          </a:p>
          <a:p>
            <a:pPr algn="just"/>
            <a:r>
              <a:rPr lang="pt-BR" sz="1600" dirty="0"/>
              <a:t>microbiota. 2) Os metabólitos derivados dos comensais podem ter um efeito sistêmico nas células inflamatórias. Por exemplo, ácidos graxos de cadeia curta (SCFA) podem inibir a ativação dos neutrófilos. Após a entrada no tecido.</a:t>
            </a:r>
          </a:p>
          <a:p>
            <a:pPr algn="just"/>
            <a:r>
              <a:rPr lang="pt-BR" sz="1600" dirty="0"/>
              <a:t>Os monócitos inflamatórios também podem responder a ligantes derivados de microrganismos produzindo mediadores como a PGE2 (prostaglandina E2) que limitam a ativação dos neutrófilos e os danos nos tecidos.</a:t>
            </a:r>
          </a:p>
        </p:txBody>
      </p:sp>
      <p:sp>
        <p:nvSpPr>
          <p:cNvPr id="7" name="CaixaDeTexto 6">
            <a:extLst>
              <a:ext uri="{FF2B5EF4-FFF2-40B4-BE49-F238E27FC236}">
                <a16:creationId xmlns:a16="http://schemas.microsoft.com/office/drawing/2014/main" id="{66FC05BE-E42F-4FA8-93E3-3FA8FD83DF0A}"/>
              </a:ext>
            </a:extLst>
          </p:cNvPr>
          <p:cNvSpPr txBox="1"/>
          <p:nvPr/>
        </p:nvSpPr>
        <p:spPr>
          <a:xfrm>
            <a:off x="9769058" y="6245752"/>
            <a:ext cx="2201821" cy="369332"/>
          </a:xfrm>
          <a:prstGeom prst="rect">
            <a:avLst/>
          </a:prstGeom>
          <a:noFill/>
        </p:spPr>
        <p:txBody>
          <a:bodyPr wrap="none" rtlCol="0">
            <a:spAutoFit/>
          </a:bodyPr>
          <a:lstStyle/>
          <a:p>
            <a:r>
              <a:rPr lang="pt-BR" i="1" dirty="0" err="1"/>
              <a:t>Belkaid</a:t>
            </a:r>
            <a:r>
              <a:rPr lang="pt-BR" i="1" dirty="0"/>
              <a:t> &amp; Hand, 2014</a:t>
            </a:r>
          </a:p>
        </p:txBody>
      </p:sp>
      <p:pic>
        <p:nvPicPr>
          <p:cNvPr id="4" name="Imagem 3">
            <a:extLst>
              <a:ext uri="{FF2B5EF4-FFF2-40B4-BE49-F238E27FC236}">
                <a16:creationId xmlns:a16="http://schemas.microsoft.com/office/drawing/2014/main" id="{9A159299-6A8C-49F3-9184-1939139A6374}"/>
              </a:ext>
            </a:extLst>
          </p:cNvPr>
          <p:cNvPicPr>
            <a:picLocks noChangeAspect="1"/>
          </p:cNvPicPr>
          <p:nvPr/>
        </p:nvPicPr>
        <p:blipFill>
          <a:blip r:embed="rId2"/>
          <a:stretch>
            <a:fillRect/>
          </a:stretch>
        </p:blipFill>
        <p:spPr>
          <a:xfrm>
            <a:off x="141618" y="427582"/>
            <a:ext cx="7454084" cy="5692674"/>
          </a:xfrm>
          <a:prstGeom prst="rect">
            <a:avLst/>
          </a:prstGeom>
        </p:spPr>
      </p:pic>
      <p:sp>
        <p:nvSpPr>
          <p:cNvPr id="5" name="CaixaDeTexto 4">
            <a:extLst>
              <a:ext uri="{FF2B5EF4-FFF2-40B4-BE49-F238E27FC236}">
                <a16:creationId xmlns:a16="http://schemas.microsoft.com/office/drawing/2014/main" id="{7E35C7C8-AFFC-4311-AE77-E3EBF909C66C}"/>
              </a:ext>
            </a:extLst>
          </p:cNvPr>
          <p:cNvSpPr txBox="1"/>
          <p:nvPr/>
        </p:nvSpPr>
        <p:spPr>
          <a:xfrm>
            <a:off x="196912" y="6484279"/>
            <a:ext cx="9331401" cy="261610"/>
          </a:xfrm>
          <a:prstGeom prst="rect">
            <a:avLst/>
          </a:prstGeom>
          <a:noFill/>
        </p:spPr>
        <p:txBody>
          <a:bodyPr wrap="none" rtlCol="0">
            <a:spAutoFit/>
          </a:bodyPr>
          <a:lstStyle/>
          <a:p>
            <a:r>
              <a:rPr lang="pt-BR" sz="1100" dirty="0">
                <a:latin typeface="Arial" panose="020B0604020202020204" pitchFamily="34" charset="0"/>
                <a:cs typeface="Arial" panose="020B0604020202020204" pitchFamily="34" charset="0"/>
              </a:rPr>
              <a:t>Legenda: </a:t>
            </a:r>
            <a:r>
              <a:rPr lang="pt-BR" sz="1100" dirty="0" err="1">
                <a:latin typeface="Arial" panose="020B0604020202020204" pitchFamily="34" charset="0"/>
                <a:cs typeface="Arial" panose="020B0604020202020204" pitchFamily="34" charset="0"/>
              </a:rPr>
              <a:t>CpG</a:t>
            </a:r>
            <a:r>
              <a:rPr lang="pt-BR" sz="1100" dirty="0">
                <a:latin typeface="Arial" panose="020B0604020202020204" pitchFamily="34" charset="0"/>
                <a:cs typeface="Arial" panose="020B0604020202020204" pitchFamily="34" charset="0"/>
              </a:rPr>
              <a:t>: </a:t>
            </a:r>
            <a:r>
              <a:rPr lang="pt-BR" sz="1100" i="0" dirty="0" err="1">
                <a:effectLst/>
                <a:latin typeface="Arial" panose="020B0604020202020204" pitchFamily="34" charset="0"/>
                <a:cs typeface="Arial" panose="020B0604020202020204" pitchFamily="34" charset="0"/>
              </a:rPr>
              <a:t>unmethylated</a:t>
            </a:r>
            <a:r>
              <a:rPr lang="pt-BR" sz="1100" i="0" dirty="0">
                <a:effectLst/>
                <a:latin typeface="Arial" panose="020B0604020202020204" pitchFamily="34" charset="0"/>
                <a:cs typeface="Arial" panose="020B0604020202020204" pitchFamily="34" charset="0"/>
              </a:rPr>
              <a:t> </a:t>
            </a:r>
            <a:r>
              <a:rPr lang="pt-BR" sz="1100" i="0" dirty="0" err="1">
                <a:effectLst/>
                <a:latin typeface="Arial" panose="020B0604020202020204" pitchFamily="34" charset="0"/>
                <a:cs typeface="Arial" panose="020B0604020202020204" pitchFamily="34" charset="0"/>
              </a:rPr>
              <a:t>cytidine-phosphate</a:t>
            </a:r>
            <a:r>
              <a:rPr lang="pt-BR" sz="1100" i="0" dirty="0">
                <a:effectLst/>
                <a:latin typeface="Arial" panose="020B0604020202020204" pitchFamily="34" charset="0"/>
                <a:cs typeface="Arial" panose="020B0604020202020204" pitchFamily="34" charset="0"/>
              </a:rPr>
              <a:t>- </a:t>
            </a:r>
            <a:r>
              <a:rPr lang="pt-BR" sz="1100" i="0" dirty="0" err="1">
                <a:effectLst/>
                <a:latin typeface="Arial" panose="020B0604020202020204" pitchFamily="34" charset="0"/>
                <a:cs typeface="Arial" panose="020B0604020202020204" pitchFamily="34" charset="0"/>
              </a:rPr>
              <a:t>guanosine</a:t>
            </a:r>
            <a:r>
              <a:rPr lang="pt-BR" sz="1100" i="0" dirty="0">
                <a:effectLst/>
                <a:latin typeface="Arial" panose="020B0604020202020204" pitchFamily="34" charset="0"/>
                <a:cs typeface="Arial" panose="020B0604020202020204" pitchFamily="34" charset="0"/>
              </a:rPr>
              <a:t>;</a:t>
            </a:r>
            <a:r>
              <a:rPr lang="pt-BR" sz="1100" dirty="0">
                <a:latin typeface="Arial" panose="020B0604020202020204" pitchFamily="34" charset="0"/>
                <a:cs typeface="Arial" panose="020B0604020202020204" pitchFamily="34" charset="0"/>
              </a:rPr>
              <a:t> PSA: Polissacarídeo A;SCFA: ácido graxo de cadeia curta; LPS: </a:t>
            </a:r>
            <a:r>
              <a:rPr lang="pt-BR" sz="1100" dirty="0" err="1">
                <a:latin typeface="Arial" panose="020B0604020202020204" pitchFamily="34" charset="0"/>
                <a:cs typeface="Arial" panose="020B0604020202020204" pitchFamily="34" charset="0"/>
              </a:rPr>
              <a:t>lipopolissacarídeos</a:t>
            </a:r>
            <a:endParaRPr lang="pt-B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6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32F884-F113-47A5-93D4-235D353F0AB9}"/>
              </a:ext>
            </a:extLst>
          </p:cNvPr>
          <p:cNvSpPr>
            <a:spLocks noGrp="1"/>
          </p:cNvSpPr>
          <p:nvPr>
            <p:ph type="title"/>
          </p:nvPr>
        </p:nvSpPr>
        <p:spPr/>
        <p:txBody>
          <a:bodyPr/>
          <a:lstStyle/>
          <a:p>
            <a:r>
              <a:rPr lang="pt-BR" dirty="0"/>
              <a:t>Atividade 4 - Tema 2 - </a:t>
            </a:r>
            <a:r>
              <a:rPr lang="pt-BR"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 papel da microbiota normal no desenvolvimento do sistema imune do hospedeiro </a:t>
            </a:r>
            <a:endParaRPr lang="pt-BR" dirty="0"/>
          </a:p>
        </p:txBody>
      </p:sp>
      <p:sp>
        <p:nvSpPr>
          <p:cNvPr id="3" name="Espaço Reservado para Conteúdo 2">
            <a:extLst>
              <a:ext uri="{FF2B5EF4-FFF2-40B4-BE49-F238E27FC236}">
                <a16:creationId xmlns:a16="http://schemas.microsoft.com/office/drawing/2014/main" id="{9E28003A-DED6-4371-A8F9-1000E6718330}"/>
              </a:ext>
            </a:extLst>
          </p:cNvPr>
          <p:cNvSpPr>
            <a:spLocks noGrp="1"/>
          </p:cNvSpPr>
          <p:nvPr>
            <p:ph idx="1"/>
          </p:nvPr>
        </p:nvSpPr>
        <p:spPr/>
        <p:txBody>
          <a:bodyPr>
            <a:normAutofit/>
          </a:bodyPr>
          <a:lstStyle/>
          <a:p>
            <a:endParaRPr lang="pt-B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pt-BR" sz="2400" b="1" dirty="0">
                <a:solidFill>
                  <a:srgbClr val="C00000"/>
                </a:solidFill>
                <a:latin typeface="Calibri" panose="020F0502020204030204" pitchFamily="34" charset="0"/>
                <a:ea typeface="Calibri" panose="020F0502020204030204" pitchFamily="34" charset="0"/>
                <a:cs typeface="Arial" panose="020B0604020202020204" pitchFamily="34" charset="0"/>
              </a:rPr>
              <a:t>Questões norteadoras:</a:t>
            </a:r>
          </a:p>
          <a:p>
            <a:r>
              <a:rPr lang="pt-B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Por que animais </a:t>
            </a:r>
            <a:r>
              <a:rPr lang="pt-BR" sz="2400" b="1" i="1" dirty="0" err="1">
                <a:solidFill>
                  <a:srgbClr val="C00000"/>
                </a:solidFill>
                <a:effectLst/>
                <a:latin typeface="Calibri" panose="020F0502020204030204" pitchFamily="34" charset="0"/>
                <a:ea typeface="Calibri" panose="020F0502020204030204" pitchFamily="34" charset="0"/>
                <a:cs typeface="Arial" panose="020B0604020202020204" pitchFamily="34" charset="0"/>
              </a:rPr>
              <a:t>germ-free</a:t>
            </a:r>
            <a:r>
              <a:rPr lang="pt-B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 são mais propensos às infecções por patógenos exógenos? </a:t>
            </a:r>
          </a:p>
          <a:p>
            <a:r>
              <a:rPr lang="pt-BR" sz="2400" b="1" dirty="0">
                <a:solidFill>
                  <a:srgbClr val="C00000"/>
                </a:solidFill>
                <a:effectLst/>
                <a:latin typeface="Calibri" panose="020F0502020204030204" pitchFamily="34" charset="0"/>
                <a:ea typeface="Calibri" panose="020F0502020204030204" pitchFamily="34" charset="0"/>
                <a:cs typeface="Arial" panose="020B0604020202020204" pitchFamily="34" charset="0"/>
              </a:rPr>
              <a:t>Como a microbiota intestinal molda o desenvolvimento e função do sistema imune (adaptativo) do hospedeiro? </a:t>
            </a:r>
            <a:endParaRPr lang="pt-BR" sz="4400" dirty="0"/>
          </a:p>
        </p:txBody>
      </p:sp>
    </p:spTree>
    <p:extLst>
      <p:ext uri="{BB962C8B-B14F-4D97-AF65-F5344CB8AC3E}">
        <p14:creationId xmlns:p14="http://schemas.microsoft.com/office/powerpoint/2010/main" val="132592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389E645-3F1E-4363-84AF-F735CBB39AF1}"/>
              </a:ext>
            </a:extLst>
          </p:cNvPr>
          <p:cNvSpPr txBox="1"/>
          <p:nvPr/>
        </p:nvSpPr>
        <p:spPr>
          <a:xfrm>
            <a:off x="7608954" y="474345"/>
            <a:ext cx="4320209" cy="5909310"/>
          </a:xfrm>
          <a:prstGeom prst="rect">
            <a:avLst/>
          </a:prstGeom>
          <a:noFill/>
        </p:spPr>
        <p:txBody>
          <a:bodyPr wrap="square" rtlCol="0">
            <a:spAutoFit/>
          </a:bodyPr>
          <a:lstStyle/>
          <a:p>
            <a:r>
              <a:rPr lang="pt-BR" sz="1400" dirty="0"/>
              <a:t>Figura 3. Promoção da imunidade protetora pela microbiota</a:t>
            </a:r>
          </a:p>
          <a:p>
            <a:r>
              <a:rPr lang="pt-BR" sz="1400" dirty="0"/>
              <a:t>A simbiose entre a microbiota e o seu hospedeiro mamífero engloba múltiplas relações, incluindo mutualística, parasitária e comensal. A capacidade de um determinado microrganismo, incluindo os que compõem a microbiota, para inibir ou promover a doença é</a:t>
            </a:r>
          </a:p>
          <a:p>
            <a:r>
              <a:rPr lang="pt-BR" sz="1400" dirty="0"/>
              <a:t>altamente contextual e a maioria dos microrganismos pode passar de mutualista para comensal e parasita,</a:t>
            </a:r>
          </a:p>
          <a:p>
            <a:r>
              <a:rPr lang="pt-BR" sz="1400" dirty="0"/>
              <a:t>de acordo com o estado de ativação do hospedeiro, a coinfecção ou a localização. Os comensais podem</a:t>
            </a:r>
          </a:p>
          <a:p>
            <a:r>
              <a:rPr lang="pt-BR" sz="1400" dirty="0"/>
              <a:t>controlar micróbios com potencial patogénico através de mecanismos distintos. Os comensais podem competir por nutrientes, produzir moléculas antimicrobianas e metabólitos que afetam a sobrevivência e a virulência dos agentes patogênicos.</a:t>
            </a:r>
          </a:p>
          <a:p>
            <a:r>
              <a:rPr lang="pt-BR" sz="1400" dirty="0"/>
              <a:t>Os microrganismos comensais podem promover a produção de peptídeos antimicrobianos pelas células epiteliais e reforçar as junções estreitas. Os comensais podem modular a função das células dendríticas e de outras células inatas, tanto a nível local como sistêmico, de forma a promover a indução de respostas de células T e B efetoras contra agentes patogênicos. Quando não controlada, esta propriedade adjuvante da</a:t>
            </a:r>
          </a:p>
          <a:p>
            <a:r>
              <a:rPr lang="pt-BR" sz="1400" dirty="0"/>
              <a:t>microbiota pode promover doenças inflamatórias e autoimunes.</a:t>
            </a:r>
          </a:p>
        </p:txBody>
      </p:sp>
      <p:sp>
        <p:nvSpPr>
          <p:cNvPr id="7" name="CaixaDeTexto 6">
            <a:extLst>
              <a:ext uri="{FF2B5EF4-FFF2-40B4-BE49-F238E27FC236}">
                <a16:creationId xmlns:a16="http://schemas.microsoft.com/office/drawing/2014/main" id="{66FC05BE-E42F-4FA8-93E3-3FA8FD83DF0A}"/>
              </a:ext>
            </a:extLst>
          </p:cNvPr>
          <p:cNvSpPr txBox="1"/>
          <p:nvPr/>
        </p:nvSpPr>
        <p:spPr>
          <a:xfrm>
            <a:off x="9528313" y="6183004"/>
            <a:ext cx="2203680" cy="369332"/>
          </a:xfrm>
          <a:prstGeom prst="rect">
            <a:avLst/>
          </a:prstGeom>
          <a:noFill/>
        </p:spPr>
        <p:txBody>
          <a:bodyPr wrap="none" rtlCol="0">
            <a:spAutoFit/>
          </a:bodyPr>
          <a:lstStyle/>
          <a:p>
            <a:r>
              <a:rPr lang="pt-BR" dirty="0" err="1"/>
              <a:t>Belkaid</a:t>
            </a:r>
            <a:r>
              <a:rPr lang="pt-BR" dirty="0"/>
              <a:t> &amp; Hand, 2014</a:t>
            </a:r>
          </a:p>
        </p:txBody>
      </p:sp>
      <p:pic>
        <p:nvPicPr>
          <p:cNvPr id="4" name="Imagem 3">
            <a:extLst>
              <a:ext uri="{FF2B5EF4-FFF2-40B4-BE49-F238E27FC236}">
                <a16:creationId xmlns:a16="http://schemas.microsoft.com/office/drawing/2014/main" id="{C6882286-19BC-483F-B44A-92C278FF2EC7}"/>
              </a:ext>
            </a:extLst>
          </p:cNvPr>
          <p:cNvPicPr>
            <a:picLocks noChangeAspect="1"/>
          </p:cNvPicPr>
          <p:nvPr/>
        </p:nvPicPr>
        <p:blipFill>
          <a:blip r:embed="rId2"/>
          <a:stretch>
            <a:fillRect/>
          </a:stretch>
        </p:blipFill>
        <p:spPr>
          <a:xfrm>
            <a:off x="39892" y="244784"/>
            <a:ext cx="7569062" cy="6307552"/>
          </a:xfrm>
          <a:prstGeom prst="rect">
            <a:avLst/>
          </a:prstGeom>
        </p:spPr>
      </p:pic>
    </p:spTree>
    <p:extLst>
      <p:ext uri="{BB962C8B-B14F-4D97-AF65-F5344CB8AC3E}">
        <p14:creationId xmlns:p14="http://schemas.microsoft.com/office/powerpoint/2010/main" val="1041122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765E24B-F728-4F11-942E-6CA66E8D30C0}"/>
              </a:ext>
            </a:extLst>
          </p:cNvPr>
          <p:cNvPicPr>
            <a:picLocks noChangeAspect="1"/>
          </p:cNvPicPr>
          <p:nvPr/>
        </p:nvPicPr>
        <p:blipFill>
          <a:blip r:embed="rId2"/>
          <a:stretch>
            <a:fillRect/>
          </a:stretch>
        </p:blipFill>
        <p:spPr>
          <a:xfrm>
            <a:off x="2709862" y="1109662"/>
            <a:ext cx="6772275" cy="4638675"/>
          </a:xfrm>
          <a:prstGeom prst="rect">
            <a:avLst/>
          </a:prstGeom>
        </p:spPr>
      </p:pic>
    </p:spTree>
    <p:extLst>
      <p:ext uri="{BB962C8B-B14F-4D97-AF65-F5344CB8AC3E}">
        <p14:creationId xmlns:p14="http://schemas.microsoft.com/office/powerpoint/2010/main" val="2696200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1211966-FCE7-45DB-9B4A-461C6BC8E37C}"/>
              </a:ext>
            </a:extLst>
          </p:cNvPr>
          <p:cNvPicPr>
            <a:picLocks noChangeAspect="1"/>
          </p:cNvPicPr>
          <p:nvPr/>
        </p:nvPicPr>
        <p:blipFill>
          <a:blip r:embed="rId2"/>
          <a:stretch>
            <a:fillRect/>
          </a:stretch>
        </p:blipFill>
        <p:spPr>
          <a:xfrm>
            <a:off x="3348037" y="463827"/>
            <a:ext cx="5805944" cy="6208436"/>
          </a:xfrm>
          <a:prstGeom prst="rect">
            <a:avLst/>
          </a:prstGeom>
        </p:spPr>
      </p:pic>
      <p:sp>
        <p:nvSpPr>
          <p:cNvPr id="6" name="CaixaDeTexto 5">
            <a:extLst>
              <a:ext uri="{FF2B5EF4-FFF2-40B4-BE49-F238E27FC236}">
                <a16:creationId xmlns:a16="http://schemas.microsoft.com/office/drawing/2014/main" id="{5C973DA7-E57E-4ABE-89B7-792C43E57500}"/>
              </a:ext>
            </a:extLst>
          </p:cNvPr>
          <p:cNvSpPr txBox="1"/>
          <p:nvPr/>
        </p:nvSpPr>
        <p:spPr>
          <a:xfrm>
            <a:off x="10120312" y="6213820"/>
            <a:ext cx="1753685" cy="369332"/>
          </a:xfrm>
          <a:prstGeom prst="rect">
            <a:avLst/>
          </a:prstGeom>
          <a:noFill/>
        </p:spPr>
        <p:txBody>
          <a:bodyPr wrap="none" rtlCol="0">
            <a:spAutoFit/>
          </a:bodyPr>
          <a:lstStyle/>
          <a:p>
            <a:r>
              <a:rPr lang="pt-BR" dirty="0"/>
              <a:t>Abbas, 9ª edição</a:t>
            </a:r>
          </a:p>
        </p:txBody>
      </p:sp>
      <p:sp>
        <p:nvSpPr>
          <p:cNvPr id="2" name="CaixaDeTexto 1">
            <a:extLst>
              <a:ext uri="{FF2B5EF4-FFF2-40B4-BE49-F238E27FC236}">
                <a16:creationId xmlns:a16="http://schemas.microsoft.com/office/drawing/2014/main" id="{AB8F6352-7701-41C9-81FE-62CF8AB1D54F}"/>
              </a:ext>
            </a:extLst>
          </p:cNvPr>
          <p:cNvSpPr txBox="1"/>
          <p:nvPr/>
        </p:nvSpPr>
        <p:spPr>
          <a:xfrm>
            <a:off x="450574" y="463827"/>
            <a:ext cx="2111797" cy="646331"/>
          </a:xfrm>
          <a:prstGeom prst="rect">
            <a:avLst/>
          </a:prstGeom>
          <a:noFill/>
        </p:spPr>
        <p:txBody>
          <a:bodyPr wrap="none" rtlCol="0">
            <a:spAutoFit/>
          </a:bodyPr>
          <a:lstStyle/>
          <a:p>
            <a:r>
              <a:rPr lang="pt-BR" dirty="0">
                <a:solidFill>
                  <a:srgbClr val="C00000"/>
                </a:solidFill>
              </a:rPr>
              <a:t>Curiosidades Tema 2</a:t>
            </a:r>
          </a:p>
          <a:p>
            <a:r>
              <a:rPr lang="pt-BR" dirty="0">
                <a:solidFill>
                  <a:srgbClr val="C00000"/>
                </a:solidFill>
              </a:rPr>
              <a:t>Tolerância Oral</a:t>
            </a:r>
          </a:p>
        </p:txBody>
      </p:sp>
    </p:spTree>
    <p:extLst>
      <p:ext uri="{BB962C8B-B14F-4D97-AF65-F5344CB8AC3E}">
        <p14:creationId xmlns:p14="http://schemas.microsoft.com/office/powerpoint/2010/main" val="1897883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4318B3-07EA-4C98-82BC-71B821D8EB3C}"/>
              </a:ext>
            </a:extLst>
          </p:cNvPr>
          <p:cNvPicPr>
            <a:picLocks noChangeAspect="1"/>
          </p:cNvPicPr>
          <p:nvPr/>
        </p:nvPicPr>
        <p:blipFill>
          <a:blip r:embed="rId2"/>
          <a:stretch>
            <a:fillRect/>
          </a:stretch>
        </p:blipFill>
        <p:spPr>
          <a:xfrm>
            <a:off x="7970975" y="1203049"/>
            <a:ext cx="3114675" cy="4133850"/>
          </a:xfrm>
          <a:prstGeom prst="rect">
            <a:avLst/>
          </a:prstGeom>
        </p:spPr>
      </p:pic>
      <p:pic>
        <p:nvPicPr>
          <p:cNvPr id="5" name="Imagem 4">
            <a:extLst>
              <a:ext uri="{FF2B5EF4-FFF2-40B4-BE49-F238E27FC236}">
                <a16:creationId xmlns:a16="http://schemas.microsoft.com/office/drawing/2014/main" id="{B68CD99C-11E2-46C1-95F2-93980E14A162}"/>
              </a:ext>
            </a:extLst>
          </p:cNvPr>
          <p:cNvPicPr>
            <a:picLocks noChangeAspect="1"/>
          </p:cNvPicPr>
          <p:nvPr/>
        </p:nvPicPr>
        <p:blipFill>
          <a:blip r:embed="rId3"/>
          <a:stretch>
            <a:fillRect/>
          </a:stretch>
        </p:blipFill>
        <p:spPr>
          <a:xfrm>
            <a:off x="503583" y="1104236"/>
            <a:ext cx="6792482" cy="5497666"/>
          </a:xfrm>
          <a:prstGeom prst="rect">
            <a:avLst/>
          </a:prstGeom>
        </p:spPr>
      </p:pic>
      <p:sp>
        <p:nvSpPr>
          <p:cNvPr id="6" name="CaixaDeTexto 5">
            <a:extLst>
              <a:ext uri="{FF2B5EF4-FFF2-40B4-BE49-F238E27FC236}">
                <a16:creationId xmlns:a16="http://schemas.microsoft.com/office/drawing/2014/main" id="{48DE3C57-FFE9-44BB-BB62-23004F512179}"/>
              </a:ext>
            </a:extLst>
          </p:cNvPr>
          <p:cNvSpPr txBox="1"/>
          <p:nvPr/>
        </p:nvSpPr>
        <p:spPr>
          <a:xfrm>
            <a:off x="503583" y="189837"/>
            <a:ext cx="2111797" cy="646331"/>
          </a:xfrm>
          <a:prstGeom prst="rect">
            <a:avLst/>
          </a:prstGeom>
          <a:noFill/>
        </p:spPr>
        <p:txBody>
          <a:bodyPr wrap="none" rtlCol="0">
            <a:spAutoFit/>
          </a:bodyPr>
          <a:lstStyle/>
          <a:p>
            <a:r>
              <a:rPr lang="pt-BR" dirty="0">
                <a:solidFill>
                  <a:srgbClr val="C00000"/>
                </a:solidFill>
              </a:rPr>
              <a:t>Curiosidades Tema 2</a:t>
            </a:r>
          </a:p>
          <a:p>
            <a:r>
              <a:rPr lang="pt-BR" dirty="0">
                <a:solidFill>
                  <a:srgbClr val="C00000"/>
                </a:solidFill>
              </a:rPr>
              <a:t>Tolerância Oral</a:t>
            </a:r>
          </a:p>
        </p:txBody>
      </p:sp>
    </p:spTree>
    <p:extLst>
      <p:ext uri="{BB962C8B-B14F-4D97-AF65-F5344CB8AC3E}">
        <p14:creationId xmlns:p14="http://schemas.microsoft.com/office/powerpoint/2010/main" val="3905100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9E47E00-9C73-4D22-B002-773427BB2DA3}"/>
              </a:ext>
            </a:extLst>
          </p:cNvPr>
          <p:cNvPicPr>
            <a:picLocks noChangeAspect="1"/>
          </p:cNvPicPr>
          <p:nvPr/>
        </p:nvPicPr>
        <p:blipFill>
          <a:blip r:embed="rId2"/>
          <a:stretch>
            <a:fillRect/>
          </a:stretch>
        </p:blipFill>
        <p:spPr>
          <a:xfrm>
            <a:off x="1585805" y="732182"/>
            <a:ext cx="9020390" cy="5393635"/>
          </a:xfrm>
          <a:prstGeom prst="rect">
            <a:avLst/>
          </a:prstGeom>
        </p:spPr>
      </p:pic>
      <p:sp>
        <p:nvSpPr>
          <p:cNvPr id="4" name="CaixaDeTexto 3">
            <a:extLst>
              <a:ext uri="{FF2B5EF4-FFF2-40B4-BE49-F238E27FC236}">
                <a16:creationId xmlns:a16="http://schemas.microsoft.com/office/drawing/2014/main" id="{743F6DF6-1A9A-4809-8E8E-D450DCD49443}"/>
              </a:ext>
            </a:extLst>
          </p:cNvPr>
          <p:cNvSpPr txBox="1"/>
          <p:nvPr/>
        </p:nvSpPr>
        <p:spPr>
          <a:xfrm>
            <a:off x="384313" y="85851"/>
            <a:ext cx="2111797" cy="646331"/>
          </a:xfrm>
          <a:prstGeom prst="rect">
            <a:avLst/>
          </a:prstGeom>
          <a:noFill/>
        </p:spPr>
        <p:txBody>
          <a:bodyPr wrap="none" rtlCol="0">
            <a:spAutoFit/>
          </a:bodyPr>
          <a:lstStyle/>
          <a:p>
            <a:r>
              <a:rPr lang="pt-BR" dirty="0">
                <a:solidFill>
                  <a:srgbClr val="C00000"/>
                </a:solidFill>
              </a:rPr>
              <a:t>Curiosidades Tema 2</a:t>
            </a:r>
          </a:p>
          <a:p>
            <a:r>
              <a:rPr lang="pt-BR" dirty="0">
                <a:solidFill>
                  <a:srgbClr val="C00000"/>
                </a:solidFill>
              </a:rPr>
              <a:t>Tolerância Oral</a:t>
            </a:r>
          </a:p>
        </p:txBody>
      </p:sp>
    </p:spTree>
    <p:extLst>
      <p:ext uri="{BB962C8B-B14F-4D97-AF65-F5344CB8AC3E}">
        <p14:creationId xmlns:p14="http://schemas.microsoft.com/office/powerpoint/2010/main" val="187334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4A5793B-DF80-40E0-8A93-2E064FB4D9EB}"/>
              </a:ext>
            </a:extLst>
          </p:cNvPr>
          <p:cNvPicPr>
            <a:picLocks noChangeAspect="1"/>
          </p:cNvPicPr>
          <p:nvPr/>
        </p:nvPicPr>
        <p:blipFill>
          <a:blip r:embed="rId2"/>
          <a:stretch>
            <a:fillRect/>
          </a:stretch>
        </p:blipFill>
        <p:spPr>
          <a:xfrm>
            <a:off x="1549779" y="222004"/>
            <a:ext cx="9701316" cy="6413991"/>
          </a:xfrm>
          <a:prstGeom prst="rect">
            <a:avLst/>
          </a:prstGeom>
        </p:spPr>
      </p:pic>
      <p:sp>
        <p:nvSpPr>
          <p:cNvPr id="4" name="CaixaDeTexto 3">
            <a:extLst>
              <a:ext uri="{FF2B5EF4-FFF2-40B4-BE49-F238E27FC236}">
                <a16:creationId xmlns:a16="http://schemas.microsoft.com/office/drawing/2014/main" id="{6DA30953-21BC-4F22-A5DF-032047AD114A}"/>
              </a:ext>
            </a:extLst>
          </p:cNvPr>
          <p:cNvSpPr txBox="1"/>
          <p:nvPr/>
        </p:nvSpPr>
        <p:spPr>
          <a:xfrm>
            <a:off x="0" y="142491"/>
            <a:ext cx="2111797" cy="646331"/>
          </a:xfrm>
          <a:prstGeom prst="rect">
            <a:avLst/>
          </a:prstGeom>
          <a:noFill/>
        </p:spPr>
        <p:txBody>
          <a:bodyPr wrap="none" rtlCol="0">
            <a:spAutoFit/>
          </a:bodyPr>
          <a:lstStyle/>
          <a:p>
            <a:r>
              <a:rPr lang="pt-BR" dirty="0">
                <a:solidFill>
                  <a:srgbClr val="C00000"/>
                </a:solidFill>
              </a:rPr>
              <a:t>Curiosidades Tema 2</a:t>
            </a:r>
          </a:p>
          <a:p>
            <a:r>
              <a:rPr lang="pt-BR" dirty="0">
                <a:solidFill>
                  <a:srgbClr val="C00000"/>
                </a:solidFill>
              </a:rPr>
              <a:t>Tolerância Oral</a:t>
            </a:r>
          </a:p>
        </p:txBody>
      </p:sp>
    </p:spTree>
    <p:extLst>
      <p:ext uri="{BB962C8B-B14F-4D97-AF65-F5344CB8AC3E}">
        <p14:creationId xmlns:p14="http://schemas.microsoft.com/office/powerpoint/2010/main" val="346967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53F68-34BA-4F7A-97A3-E1E2E52AA284}"/>
              </a:ext>
            </a:extLst>
          </p:cNvPr>
          <p:cNvSpPr>
            <a:spLocks noGrp="1"/>
          </p:cNvSpPr>
          <p:nvPr>
            <p:ph type="title"/>
          </p:nvPr>
        </p:nvSpPr>
        <p:spPr/>
        <p:txBody>
          <a:bodyPr/>
          <a:lstStyle/>
          <a:p>
            <a:r>
              <a:rPr lang="pt-BR" dirty="0">
                <a:solidFill>
                  <a:schemeClr val="accent1"/>
                </a:solidFill>
              </a:rPr>
              <a:t>Conclusão – insira tópicos que resumam as hipóteses testadas</a:t>
            </a:r>
          </a:p>
        </p:txBody>
      </p:sp>
      <p:sp>
        <p:nvSpPr>
          <p:cNvPr id="3" name="Espaço Reservado para Conteúdo 2">
            <a:extLst>
              <a:ext uri="{FF2B5EF4-FFF2-40B4-BE49-F238E27FC236}">
                <a16:creationId xmlns:a16="http://schemas.microsoft.com/office/drawing/2014/main" id="{C38022F2-3594-4555-B9B1-CA1E186D6817}"/>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629978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30A9D-A4B3-456B-9136-6E01B4673B8E}"/>
              </a:ext>
            </a:extLst>
          </p:cNvPr>
          <p:cNvSpPr>
            <a:spLocks noGrp="1"/>
          </p:cNvSpPr>
          <p:nvPr>
            <p:ph type="title"/>
          </p:nvPr>
        </p:nvSpPr>
        <p:spPr/>
        <p:txBody>
          <a:bodyPr/>
          <a:lstStyle/>
          <a:p>
            <a:r>
              <a:rPr lang="pt-BR" dirty="0">
                <a:solidFill>
                  <a:srgbClr val="C00000"/>
                </a:solidFill>
              </a:rPr>
              <a:t>Referências Tema 2</a:t>
            </a:r>
          </a:p>
        </p:txBody>
      </p:sp>
      <p:sp>
        <p:nvSpPr>
          <p:cNvPr id="3" name="Espaço Reservado para Conteúdo 2">
            <a:extLst>
              <a:ext uri="{FF2B5EF4-FFF2-40B4-BE49-F238E27FC236}">
                <a16:creationId xmlns:a16="http://schemas.microsoft.com/office/drawing/2014/main" id="{C5C11C58-4877-45D0-82A7-C9DB3FC1675F}"/>
              </a:ext>
            </a:extLst>
          </p:cNvPr>
          <p:cNvSpPr>
            <a:spLocks noGrp="1"/>
          </p:cNvSpPr>
          <p:nvPr>
            <p:ph idx="1"/>
          </p:nvPr>
        </p:nvSpPr>
        <p:spPr/>
        <p:txBody>
          <a:bodyPr/>
          <a:lstStyle/>
          <a:p>
            <a:pPr marL="342900" lvl="0" indent="-342900" algn="just">
              <a:lnSpc>
                <a:spcPct val="107000"/>
              </a:lnSpc>
              <a:buFont typeface="+mj-lt"/>
              <a:buAutoNum type="arabicPeriod"/>
            </a:pP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Lee YK,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Mazmanian</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SK.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Has</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microbiota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played</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critical</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role in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evolution</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of</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adaptive</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immune</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system? Science. 2010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Dec</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24;330 (6012):1768-73. </a:t>
            </a:r>
            <a:r>
              <a:rPr lang="pt-BR" sz="1800" kern="1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doi</a:t>
            </a:r>
            <a:r>
              <a:rPr lang="pt-BR" sz="1800" kern="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10.1126/science.1195568. PMID: 21205662; PMCID: PMC3159383. </a:t>
            </a:r>
            <a:endParaRPr lang="pt-BR"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pt-BR" sz="1800" kern="100" dirty="0" err="1">
                <a:solidFill>
                  <a:srgbClr val="212121"/>
                </a:solidFill>
                <a:effectLst/>
                <a:latin typeface="Times New Roman" panose="02020603050405020304" pitchFamily="18" charset="0"/>
                <a:ea typeface="Calibri" panose="020F0502020204030204" pitchFamily="34" charset="0"/>
                <a:cs typeface="Arial" panose="020B0604020202020204" pitchFamily="34" charset="0"/>
              </a:rPr>
              <a:t>Belkaid</a:t>
            </a:r>
            <a:r>
              <a:rPr lang="pt-BR" sz="1800" kern="100" dirty="0">
                <a:solidFill>
                  <a:srgbClr val="212121"/>
                </a:solidFill>
                <a:effectLst/>
                <a:latin typeface="Times New Roman" panose="02020603050405020304" pitchFamily="18" charset="0"/>
                <a:ea typeface="Calibri" panose="020F0502020204030204" pitchFamily="34" charset="0"/>
                <a:cs typeface="Arial" panose="020B0604020202020204" pitchFamily="34" charset="0"/>
              </a:rPr>
              <a:t> Y, Hand TW. Role </a:t>
            </a:r>
            <a:r>
              <a:rPr lang="pt-BR" sz="1800" kern="100" dirty="0" err="1">
                <a:solidFill>
                  <a:srgbClr val="212121"/>
                </a:solidFill>
                <a:effectLst/>
                <a:latin typeface="Times New Roman" panose="02020603050405020304" pitchFamily="18" charset="0"/>
                <a:ea typeface="Calibri" panose="020F0502020204030204" pitchFamily="34" charset="0"/>
                <a:cs typeface="Arial" panose="020B0604020202020204" pitchFamily="34" charset="0"/>
              </a:rPr>
              <a:t>of</a:t>
            </a:r>
            <a:r>
              <a:rPr lang="pt-BR" sz="1800" kern="100" dirty="0">
                <a:solidFill>
                  <a:srgbClr val="212121"/>
                </a:solidFill>
                <a:effectLst/>
                <a:latin typeface="Times New Roman" panose="02020603050405020304" pitchFamily="18" charset="0"/>
                <a:ea typeface="Calibri" panose="020F0502020204030204" pitchFamily="34" charset="0"/>
                <a:cs typeface="Arial" panose="020B0604020202020204" pitchFamily="34" charset="0"/>
              </a:rPr>
              <a:t> </a:t>
            </a:r>
            <a:r>
              <a:rPr lang="pt-BR" sz="1800" kern="100" dirty="0" err="1">
                <a:solidFill>
                  <a:srgbClr val="212121"/>
                </a:solidFill>
                <a:effectLst/>
                <a:latin typeface="Times New Roman" panose="02020603050405020304" pitchFamily="18" charset="0"/>
                <a:ea typeface="Calibri" panose="020F0502020204030204" pitchFamily="34" charset="0"/>
                <a:cs typeface="Arial" panose="020B0604020202020204" pitchFamily="34" charset="0"/>
              </a:rPr>
              <a:t>the</a:t>
            </a:r>
            <a:r>
              <a:rPr lang="pt-BR" sz="1800" kern="100" dirty="0">
                <a:solidFill>
                  <a:srgbClr val="212121"/>
                </a:solidFill>
                <a:effectLst/>
                <a:latin typeface="Times New Roman" panose="02020603050405020304" pitchFamily="18" charset="0"/>
                <a:ea typeface="Calibri" panose="020F0502020204030204" pitchFamily="34" charset="0"/>
                <a:cs typeface="Arial" panose="020B0604020202020204" pitchFamily="34" charset="0"/>
              </a:rPr>
              <a:t> microbiota in </a:t>
            </a:r>
            <a:r>
              <a:rPr lang="pt-BR" sz="1800" kern="100" dirty="0" err="1">
                <a:solidFill>
                  <a:srgbClr val="212121"/>
                </a:solidFill>
                <a:effectLst/>
                <a:latin typeface="Times New Roman" panose="02020603050405020304" pitchFamily="18" charset="0"/>
                <a:ea typeface="Calibri" panose="020F0502020204030204" pitchFamily="34" charset="0"/>
                <a:cs typeface="Arial" panose="020B0604020202020204" pitchFamily="34" charset="0"/>
              </a:rPr>
              <a:t>immunity</a:t>
            </a:r>
            <a:r>
              <a:rPr lang="pt-BR" sz="1800" kern="100" dirty="0">
                <a:solidFill>
                  <a:srgbClr val="212121"/>
                </a:solidFill>
                <a:effectLst/>
                <a:latin typeface="Times New Roman" panose="02020603050405020304" pitchFamily="18" charset="0"/>
                <a:ea typeface="Calibri" panose="020F0502020204030204" pitchFamily="34" charset="0"/>
                <a:cs typeface="Arial" panose="020B0604020202020204" pitchFamily="34" charset="0"/>
              </a:rPr>
              <a:t> </a:t>
            </a:r>
            <a:r>
              <a:rPr lang="pt-BR" sz="1800" kern="100" dirty="0" err="1">
                <a:solidFill>
                  <a:srgbClr val="212121"/>
                </a:solidFill>
                <a:effectLst/>
                <a:latin typeface="Times New Roman" panose="02020603050405020304" pitchFamily="18" charset="0"/>
                <a:ea typeface="Calibri" panose="020F0502020204030204" pitchFamily="34" charset="0"/>
                <a:cs typeface="Arial" panose="020B0604020202020204" pitchFamily="34" charset="0"/>
              </a:rPr>
              <a:t>and</a:t>
            </a:r>
            <a:r>
              <a:rPr lang="pt-BR" sz="1800" kern="100" dirty="0">
                <a:solidFill>
                  <a:srgbClr val="212121"/>
                </a:solidFill>
                <a:effectLst/>
                <a:latin typeface="Times New Roman" panose="02020603050405020304" pitchFamily="18" charset="0"/>
                <a:ea typeface="Calibri" panose="020F0502020204030204" pitchFamily="34" charset="0"/>
                <a:cs typeface="Arial" panose="020B0604020202020204" pitchFamily="34" charset="0"/>
              </a:rPr>
              <a:t> </a:t>
            </a:r>
            <a:r>
              <a:rPr lang="pt-BR" sz="1800" kern="100" dirty="0" err="1">
                <a:solidFill>
                  <a:srgbClr val="212121"/>
                </a:solidFill>
                <a:effectLst/>
                <a:latin typeface="Times New Roman" panose="02020603050405020304" pitchFamily="18" charset="0"/>
                <a:ea typeface="Calibri" panose="020F0502020204030204" pitchFamily="34" charset="0"/>
                <a:cs typeface="Arial" panose="020B0604020202020204" pitchFamily="34" charset="0"/>
              </a:rPr>
              <a:t>inflammation</a:t>
            </a:r>
            <a:r>
              <a:rPr lang="pt-BR" sz="1800" kern="100" dirty="0">
                <a:solidFill>
                  <a:srgbClr val="212121"/>
                </a:solidFill>
                <a:effectLst/>
                <a:latin typeface="Times New Roman" panose="02020603050405020304" pitchFamily="18" charset="0"/>
                <a:ea typeface="Calibri" panose="020F0502020204030204" pitchFamily="34" charset="0"/>
                <a:cs typeface="Arial" panose="020B0604020202020204" pitchFamily="34" charset="0"/>
              </a:rPr>
              <a:t>. </a:t>
            </a:r>
            <a:r>
              <a:rPr lang="pt-BR" sz="1800" kern="100" dirty="0" err="1">
                <a:solidFill>
                  <a:srgbClr val="212121"/>
                </a:solidFill>
                <a:effectLst/>
                <a:latin typeface="Times New Roman" panose="02020603050405020304" pitchFamily="18" charset="0"/>
                <a:ea typeface="Calibri" panose="020F0502020204030204" pitchFamily="34" charset="0"/>
                <a:cs typeface="Arial" panose="020B0604020202020204" pitchFamily="34" charset="0"/>
              </a:rPr>
              <a:t>Cell</a:t>
            </a:r>
            <a:r>
              <a:rPr lang="pt-BR" sz="1800" kern="100" dirty="0">
                <a:solidFill>
                  <a:srgbClr val="212121"/>
                </a:solidFill>
                <a:effectLst/>
                <a:latin typeface="Times New Roman" panose="02020603050405020304" pitchFamily="18" charset="0"/>
                <a:ea typeface="Calibri" panose="020F0502020204030204" pitchFamily="34" charset="0"/>
                <a:cs typeface="Arial" panose="020B0604020202020204" pitchFamily="34" charset="0"/>
              </a:rPr>
              <a:t>. 2014 Mar 27;157(1):121-41. </a:t>
            </a:r>
            <a:r>
              <a:rPr lang="pt-BR" sz="1800" kern="100" dirty="0" err="1">
                <a:solidFill>
                  <a:srgbClr val="212121"/>
                </a:solidFill>
                <a:effectLst/>
                <a:latin typeface="Times New Roman" panose="02020603050405020304" pitchFamily="18" charset="0"/>
                <a:ea typeface="Calibri" panose="020F0502020204030204" pitchFamily="34" charset="0"/>
                <a:cs typeface="Arial" panose="020B0604020202020204" pitchFamily="34" charset="0"/>
              </a:rPr>
              <a:t>doi</a:t>
            </a:r>
            <a:r>
              <a:rPr lang="pt-BR" sz="1800" kern="100" dirty="0">
                <a:solidFill>
                  <a:srgbClr val="212121"/>
                </a:solidFill>
                <a:effectLst/>
                <a:latin typeface="Times New Roman" panose="02020603050405020304" pitchFamily="18" charset="0"/>
                <a:ea typeface="Calibri" panose="020F0502020204030204" pitchFamily="34" charset="0"/>
                <a:cs typeface="Arial" panose="020B0604020202020204" pitchFamily="34" charset="0"/>
              </a:rPr>
              <a:t>: 10.1016/j.cell.2014.03.011. PMID: 24679531; PMCID: PMC4056765.</a:t>
            </a:r>
            <a:r>
              <a:rPr lang="pt-BR" sz="1800" kern="100" dirty="0">
                <a:solidFill>
                  <a:srgbClr val="212121"/>
                </a:solidFill>
                <a:effectLst/>
                <a:latin typeface="Calibri" panose="020F0502020204030204" pitchFamily="34" charset="0"/>
                <a:ea typeface="Calibri" panose="020F0502020204030204" pitchFamily="34" charset="0"/>
                <a:cs typeface="Arial" panose="020B0604020202020204" pitchFamily="34" charset="0"/>
              </a:rPr>
              <a:t> </a:t>
            </a:r>
            <a:r>
              <a:rPr lang="pt-BR" sz="1800" kern="100" dirty="0">
                <a:solidFill>
                  <a:srgbClr val="2F5597"/>
                </a:solidFill>
                <a:effectLst/>
                <a:latin typeface="Times New Roman" panose="02020603050405020304" pitchFamily="18" charset="0"/>
                <a:ea typeface="Calibri" panose="020F0502020204030204" pitchFamily="34" charset="0"/>
                <a:cs typeface="Arial" panose="020B0604020202020204" pitchFamily="34" charset="0"/>
              </a:rPr>
              <a:t>(algumas figuras no material de apoio).</a:t>
            </a:r>
            <a:endParaRPr lang="pt-BR"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mj-lt"/>
              <a:buAutoNum type="arabicPeriod"/>
            </a:pPr>
            <a:r>
              <a:rPr lang="pt-BR" sz="1800" kern="0" dirty="0">
                <a:effectLst/>
                <a:latin typeface="Times New Roman" panose="02020603050405020304" pitchFamily="18" charset="0"/>
                <a:ea typeface="Calibri" panose="020F0502020204030204" pitchFamily="34" charset="0"/>
                <a:cs typeface="Arial" panose="020B0604020202020204" pitchFamily="34" charset="0"/>
              </a:rPr>
              <a:t>Abbas AK, </a:t>
            </a:r>
            <a:r>
              <a:rPr lang="pt-BR" sz="1800" kern="0" dirty="0" err="1">
                <a:effectLst/>
                <a:latin typeface="Times New Roman" panose="02020603050405020304" pitchFamily="18" charset="0"/>
                <a:ea typeface="Calibri" panose="020F0502020204030204" pitchFamily="34" charset="0"/>
                <a:cs typeface="Arial" panose="020B0604020202020204" pitchFamily="34" charset="0"/>
              </a:rPr>
              <a:t>Lichtman</a:t>
            </a:r>
            <a:r>
              <a:rPr lang="pt-BR" sz="1800" kern="0" dirty="0">
                <a:effectLst/>
                <a:latin typeface="Times New Roman" panose="02020603050405020304" pitchFamily="18" charset="0"/>
                <a:ea typeface="Calibri" panose="020F0502020204030204" pitchFamily="34" charset="0"/>
                <a:cs typeface="Arial" panose="020B0604020202020204" pitchFamily="34" charset="0"/>
              </a:rPr>
              <a:t> AH, </a:t>
            </a:r>
            <a:r>
              <a:rPr lang="pt-BR" sz="1800" kern="0" dirty="0" err="1">
                <a:effectLst/>
                <a:latin typeface="Times New Roman" panose="02020603050405020304" pitchFamily="18" charset="0"/>
                <a:ea typeface="Calibri" panose="020F0502020204030204" pitchFamily="34" charset="0"/>
                <a:cs typeface="Arial" panose="020B0604020202020204" pitchFamily="34" charset="0"/>
              </a:rPr>
              <a:t>Shiv</a:t>
            </a:r>
            <a:r>
              <a:rPr lang="pt-BR" sz="1800" kern="0" dirty="0">
                <a:effectLst/>
                <a:latin typeface="Times New Roman" panose="02020603050405020304" pitchFamily="18" charset="0"/>
                <a:ea typeface="Calibri" panose="020F0502020204030204" pitchFamily="34" charset="0"/>
                <a:cs typeface="Arial" panose="020B0604020202020204" pitchFamily="34" charset="0"/>
              </a:rPr>
              <a:t> P. Imunologia Celular &amp; Molecular, Editora GEN Guanabara Koogan, 9ª edição ou outras edições recentes. Capítulo 14 – Imunidade no Sistema Gastrintestinal (páginas 16 a 46) </a:t>
            </a:r>
            <a:r>
              <a:rPr lang="pt-BR" sz="1800" kern="0" dirty="0">
                <a:solidFill>
                  <a:srgbClr val="2F5597"/>
                </a:solidFill>
                <a:effectLst/>
                <a:latin typeface="Times New Roman" panose="02020603050405020304" pitchFamily="18" charset="0"/>
                <a:ea typeface="Calibri" panose="020F0502020204030204" pitchFamily="34" charset="0"/>
                <a:cs typeface="Arial" panose="020B0604020202020204" pitchFamily="34" charset="0"/>
              </a:rPr>
              <a:t>(algumas figuras no material de apoio).</a:t>
            </a:r>
            <a:endParaRPr lang="pt-BR" sz="1800" kern="100" dirty="0">
              <a:effectLst/>
              <a:latin typeface="Calibri" panose="020F0502020204030204" pitchFamily="34" charset="0"/>
              <a:ea typeface="Calibri" panose="020F050202020403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387325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50D1D-7DB2-41CE-BCC0-139FB724BED4}"/>
              </a:ext>
            </a:extLst>
          </p:cNvPr>
          <p:cNvSpPr>
            <a:spLocks noGrp="1"/>
          </p:cNvSpPr>
          <p:nvPr>
            <p:ph type="title"/>
          </p:nvPr>
        </p:nvSpPr>
        <p:spPr/>
        <p:txBody>
          <a:bodyPr>
            <a:normAutofit fontScale="90000"/>
          </a:bodyPr>
          <a:lstStyle/>
          <a:p>
            <a:pPr algn="ctr"/>
            <a:r>
              <a:rPr lang="pt-BR" dirty="0">
                <a:solidFill>
                  <a:srgbClr val="FF0000"/>
                </a:solidFill>
              </a:rPr>
              <a:t>Antes de testar as hipóteses, vamos revisar como é o sistema imune da mucosa intestinal.</a:t>
            </a:r>
          </a:p>
        </p:txBody>
      </p:sp>
      <p:sp>
        <p:nvSpPr>
          <p:cNvPr id="3" name="Espaço Reservado para Conteúdo 2">
            <a:extLst>
              <a:ext uri="{FF2B5EF4-FFF2-40B4-BE49-F238E27FC236}">
                <a16:creationId xmlns:a16="http://schemas.microsoft.com/office/drawing/2014/main" id="{DEBDCED0-FCDF-4D43-9797-002A966A6B9E}"/>
              </a:ext>
            </a:extLst>
          </p:cNvPr>
          <p:cNvSpPr>
            <a:spLocks noGrp="1"/>
          </p:cNvSpPr>
          <p:nvPr>
            <p:ph idx="1"/>
          </p:nvPr>
        </p:nvSpPr>
        <p:spPr/>
        <p:txBody>
          <a:bodyPr/>
          <a:lstStyle/>
          <a:p>
            <a:r>
              <a:rPr lang="pt-BR" dirty="0"/>
              <a:t>Como é composto?</a:t>
            </a:r>
          </a:p>
          <a:p>
            <a:r>
              <a:rPr lang="pt-BR" dirty="0"/>
              <a:t>Como funciona na homeostasia?</a:t>
            </a:r>
          </a:p>
          <a:p>
            <a:r>
              <a:rPr lang="pt-BR" dirty="0"/>
              <a:t>Essa pequena revisão foi extraída de trechos do capítulo 14 do livro de Imunologia celular e molecular.</a:t>
            </a:r>
          </a:p>
          <a:p>
            <a:endParaRPr lang="pt-BR" dirty="0"/>
          </a:p>
          <a:p>
            <a:endParaRPr lang="pt-BR" dirty="0"/>
          </a:p>
          <a:p>
            <a:r>
              <a:rPr lang="pt-BR" dirty="0"/>
              <a:t>Referência Bibliográfica:</a:t>
            </a:r>
          </a:p>
          <a:p>
            <a:r>
              <a:rPr lang="pt-BR" sz="1800" kern="0" dirty="0">
                <a:effectLst/>
                <a:latin typeface="Times New Roman" panose="02020603050405020304" pitchFamily="18" charset="0"/>
                <a:ea typeface="Calibri" panose="020F0502020204030204" pitchFamily="34" charset="0"/>
              </a:rPr>
              <a:t>Abbas AK, </a:t>
            </a:r>
            <a:r>
              <a:rPr lang="pt-BR" sz="1800" kern="0" dirty="0" err="1">
                <a:effectLst/>
                <a:latin typeface="Times New Roman" panose="02020603050405020304" pitchFamily="18" charset="0"/>
                <a:ea typeface="Calibri" panose="020F0502020204030204" pitchFamily="34" charset="0"/>
              </a:rPr>
              <a:t>Lichtman</a:t>
            </a:r>
            <a:r>
              <a:rPr lang="pt-BR" sz="1800" kern="0" dirty="0">
                <a:effectLst/>
                <a:latin typeface="Times New Roman" panose="02020603050405020304" pitchFamily="18" charset="0"/>
                <a:ea typeface="Calibri" panose="020F0502020204030204" pitchFamily="34" charset="0"/>
              </a:rPr>
              <a:t> AH, </a:t>
            </a:r>
            <a:r>
              <a:rPr lang="pt-BR" sz="1800" kern="0" dirty="0" err="1">
                <a:effectLst/>
                <a:latin typeface="Times New Roman" panose="02020603050405020304" pitchFamily="18" charset="0"/>
                <a:ea typeface="Calibri" panose="020F0502020204030204" pitchFamily="34" charset="0"/>
              </a:rPr>
              <a:t>Shiv</a:t>
            </a:r>
            <a:r>
              <a:rPr lang="pt-BR" sz="1800" kern="0" dirty="0">
                <a:effectLst/>
                <a:latin typeface="Times New Roman" panose="02020603050405020304" pitchFamily="18" charset="0"/>
                <a:ea typeface="Calibri" panose="020F0502020204030204" pitchFamily="34" charset="0"/>
              </a:rPr>
              <a:t> P. Imunologia Celular &amp; Molecular, Editora GEN Guanabara Koogan, 9ª edição ou outras edições recentes. Capítulo 14 – Imunidade no Sistema Gastrintestinal (páginas 16 a 46)</a:t>
            </a:r>
            <a:endParaRPr lang="pt-BR" dirty="0"/>
          </a:p>
        </p:txBody>
      </p:sp>
    </p:spTree>
    <p:extLst>
      <p:ext uri="{BB962C8B-B14F-4D97-AF65-F5344CB8AC3E}">
        <p14:creationId xmlns:p14="http://schemas.microsoft.com/office/powerpoint/2010/main" val="118494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58BBF18-52AB-4A8B-B427-1DEA8708EDA3}"/>
              </a:ext>
            </a:extLst>
          </p:cNvPr>
          <p:cNvPicPr>
            <a:picLocks noChangeAspect="1"/>
          </p:cNvPicPr>
          <p:nvPr/>
        </p:nvPicPr>
        <p:blipFill rotWithShape="1">
          <a:blip r:embed="rId2"/>
          <a:srcRect t="1381" b="1"/>
          <a:stretch/>
        </p:blipFill>
        <p:spPr>
          <a:xfrm>
            <a:off x="2714625" y="1232452"/>
            <a:ext cx="6762750" cy="5100637"/>
          </a:xfrm>
          <a:prstGeom prst="rect">
            <a:avLst/>
          </a:prstGeom>
        </p:spPr>
      </p:pic>
      <p:sp>
        <p:nvSpPr>
          <p:cNvPr id="4" name="CaixaDeTexto 3">
            <a:extLst>
              <a:ext uri="{FF2B5EF4-FFF2-40B4-BE49-F238E27FC236}">
                <a16:creationId xmlns:a16="http://schemas.microsoft.com/office/drawing/2014/main" id="{5E4E6A74-F0CE-4C8A-8849-FC5670A6B514}"/>
              </a:ext>
            </a:extLst>
          </p:cNvPr>
          <p:cNvSpPr txBox="1"/>
          <p:nvPr/>
        </p:nvSpPr>
        <p:spPr>
          <a:xfrm>
            <a:off x="4015409" y="524911"/>
            <a:ext cx="4758162" cy="400110"/>
          </a:xfrm>
          <a:prstGeom prst="rect">
            <a:avLst/>
          </a:prstGeom>
          <a:noFill/>
        </p:spPr>
        <p:txBody>
          <a:bodyPr wrap="none" rtlCol="0">
            <a:spAutoFit/>
          </a:bodyPr>
          <a:lstStyle/>
          <a:p>
            <a:r>
              <a:rPr lang="pt-BR" sz="2000" b="1" dirty="0">
                <a:solidFill>
                  <a:schemeClr val="accent1"/>
                </a:solidFill>
              </a:rPr>
              <a:t>Composição da Imunidade Gastrointestinal</a:t>
            </a:r>
          </a:p>
        </p:txBody>
      </p:sp>
      <p:sp>
        <p:nvSpPr>
          <p:cNvPr id="5" name="CaixaDeTexto 4">
            <a:extLst>
              <a:ext uri="{FF2B5EF4-FFF2-40B4-BE49-F238E27FC236}">
                <a16:creationId xmlns:a16="http://schemas.microsoft.com/office/drawing/2014/main" id="{AFF6859B-B863-498C-A24C-F0A603907F85}"/>
              </a:ext>
            </a:extLst>
          </p:cNvPr>
          <p:cNvSpPr txBox="1"/>
          <p:nvPr/>
        </p:nvSpPr>
        <p:spPr>
          <a:xfrm>
            <a:off x="10323444" y="6333089"/>
            <a:ext cx="1753685" cy="369332"/>
          </a:xfrm>
          <a:prstGeom prst="rect">
            <a:avLst/>
          </a:prstGeom>
          <a:noFill/>
        </p:spPr>
        <p:txBody>
          <a:bodyPr wrap="none" rtlCol="0">
            <a:spAutoFit/>
          </a:bodyPr>
          <a:lstStyle/>
          <a:p>
            <a:r>
              <a:rPr lang="pt-BR" dirty="0"/>
              <a:t>Abbas, 9ª edição</a:t>
            </a:r>
          </a:p>
        </p:txBody>
      </p:sp>
    </p:spTree>
    <p:extLst>
      <p:ext uri="{BB962C8B-B14F-4D97-AF65-F5344CB8AC3E}">
        <p14:creationId xmlns:p14="http://schemas.microsoft.com/office/powerpoint/2010/main" val="424765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68878B-9806-43CB-813E-27AA0752F973}"/>
              </a:ext>
            </a:extLst>
          </p:cNvPr>
          <p:cNvPicPr>
            <a:picLocks noChangeAspect="1"/>
          </p:cNvPicPr>
          <p:nvPr/>
        </p:nvPicPr>
        <p:blipFill>
          <a:blip r:embed="rId2"/>
          <a:stretch>
            <a:fillRect/>
          </a:stretch>
        </p:blipFill>
        <p:spPr>
          <a:xfrm>
            <a:off x="1805401" y="1457740"/>
            <a:ext cx="8853743" cy="3656150"/>
          </a:xfrm>
          <a:prstGeom prst="rect">
            <a:avLst/>
          </a:prstGeom>
        </p:spPr>
      </p:pic>
      <p:sp>
        <p:nvSpPr>
          <p:cNvPr id="4" name="CaixaDeTexto 3">
            <a:extLst>
              <a:ext uri="{FF2B5EF4-FFF2-40B4-BE49-F238E27FC236}">
                <a16:creationId xmlns:a16="http://schemas.microsoft.com/office/drawing/2014/main" id="{879FE3E9-FA6B-46A5-B1E1-BD7253FEEF6E}"/>
              </a:ext>
            </a:extLst>
          </p:cNvPr>
          <p:cNvSpPr txBox="1"/>
          <p:nvPr/>
        </p:nvSpPr>
        <p:spPr>
          <a:xfrm>
            <a:off x="10204175" y="6333089"/>
            <a:ext cx="1753685" cy="369332"/>
          </a:xfrm>
          <a:prstGeom prst="rect">
            <a:avLst/>
          </a:prstGeom>
          <a:noFill/>
        </p:spPr>
        <p:txBody>
          <a:bodyPr wrap="none" rtlCol="0">
            <a:spAutoFit/>
          </a:bodyPr>
          <a:lstStyle/>
          <a:p>
            <a:r>
              <a:rPr lang="pt-BR" dirty="0"/>
              <a:t>Abbas, 9ª edição</a:t>
            </a:r>
          </a:p>
        </p:txBody>
      </p:sp>
    </p:spTree>
    <p:extLst>
      <p:ext uri="{BB962C8B-B14F-4D97-AF65-F5344CB8AC3E}">
        <p14:creationId xmlns:p14="http://schemas.microsoft.com/office/powerpoint/2010/main" val="27396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049BD380-92AC-4CCC-A5D8-CDE772C58D3B}"/>
              </a:ext>
            </a:extLst>
          </p:cNvPr>
          <p:cNvPicPr>
            <a:picLocks noChangeAspect="1"/>
          </p:cNvPicPr>
          <p:nvPr/>
        </p:nvPicPr>
        <p:blipFill>
          <a:blip r:embed="rId2"/>
          <a:stretch>
            <a:fillRect/>
          </a:stretch>
        </p:blipFill>
        <p:spPr>
          <a:xfrm>
            <a:off x="269884" y="250421"/>
            <a:ext cx="5371736" cy="1915271"/>
          </a:xfrm>
          <a:prstGeom prst="rect">
            <a:avLst/>
          </a:prstGeom>
        </p:spPr>
      </p:pic>
      <p:pic>
        <p:nvPicPr>
          <p:cNvPr id="6" name="Imagem 5">
            <a:extLst>
              <a:ext uri="{FF2B5EF4-FFF2-40B4-BE49-F238E27FC236}">
                <a16:creationId xmlns:a16="http://schemas.microsoft.com/office/drawing/2014/main" id="{EE31FAC0-73F2-42D7-BB93-16706817F455}"/>
              </a:ext>
            </a:extLst>
          </p:cNvPr>
          <p:cNvPicPr>
            <a:picLocks noChangeAspect="1"/>
          </p:cNvPicPr>
          <p:nvPr/>
        </p:nvPicPr>
        <p:blipFill>
          <a:blip r:embed="rId3"/>
          <a:stretch>
            <a:fillRect/>
          </a:stretch>
        </p:blipFill>
        <p:spPr>
          <a:xfrm>
            <a:off x="5641620" y="972377"/>
            <a:ext cx="6280496" cy="5330401"/>
          </a:xfrm>
          <a:prstGeom prst="rect">
            <a:avLst/>
          </a:prstGeom>
        </p:spPr>
      </p:pic>
      <p:pic>
        <p:nvPicPr>
          <p:cNvPr id="7" name="Imagem 6">
            <a:extLst>
              <a:ext uri="{FF2B5EF4-FFF2-40B4-BE49-F238E27FC236}">
                <a16:creationId xmlns:a16="http://schemas.microsoft.com/office/drawing/2014/main" id="{586C02D2-DE6B-4EDC-B2D7-E58C21639439}"/>
              </a:ext>
            </a:extLst>
          </p:cNvPr>
          <p:cNvPicPr>
            <a:picLocks noChangeAspect="1"/>
          </p:cNvPicPr>
          <p:nvPr/>
        </p:nvPicPr>
        <p:blipFill>
          <a:blip r:embed="rId4"/>
          <a:stretch>
            <a:fillRect/>
          </a:stretch>
        </p:blipFill>
        <p:spPr>
          <a:xfrm>
            <a:off x="781878" y="3258725"/>
            <a:ext cx="4741855" cy="2867168"/>
          </a:xfrm>
          <a:prstGeom prst="rect">
            <a:avLst/>
          </a:prstGeom>
        </p:spPr>
      </p:pic>
      <p:sp>
        <p:nvSpPr>
          <p:cNvPr id="8" name="CaixaDeTexto 7">
            <a:extLst>
              <a:ext uri="{FF2B5EF4-FFF2-40B4-BE49-F238E27FC236}">
                <a16:creationId xmlns:a16="http://schemas.microsoft.com/office/drawing/2014/main" id="{B252EBDB-00F0-4135-BB68-4D6603B78736}"/>
              </a:ext>
            </a:extLst>
          </p:cNvPr>
          <p:cNvSpPr txBox="1"/>
          <p:nvPr/>
        </p:nvSpPr>
        <p:spPr>
          <a:xfrm>
            <a:off x="10286318" y="6302778"/>
            <a:ext cx="1753685" cy="369332"/>
          </a:xfrm>
          <a:prstGeom prst="rect">
            <a:avLst/>
          </a:prstGeom>
          <a:noFill/>
        </p:spPr>
        <p:txBody>
          <a:bodyPr wrap="none" rtlCol="0">
            <a:spAutoFit/>
          </a:bodyPr>
          <a:lstStyle/>
          <a:p>
            <a:r>
              <a:rPr lang="pt-BR" dirty="0"/>
              <a:t>Abbas, 9ª edição</a:t>
            </a:r>
          </a:p>
        </p:txBody>
      </p:sp>
    </p:spTree>
    <p:extLst>
      <p:ext uri="{BB962C8B-B14F-4D97-AF65-F5344CB8AC3E}">
        <p14:creationId xmlns:p14="http://schemas.microsoft.com/office/powerpoint/2010/main" val="212908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F7CF2E4-2D65-490A-854E-4C2A65ECE216}"/>
              </a:ext>
            </a:extLst>
          </p:cNvPr>
          <p:cNvPicPr>
            <a:picLocks noChangeAspect="1"/>
          </p:cNvPicPr>
          <p:nvPr/>
        </p:nvPicPr>
        <p:blipFill>
          <a:blip r:embed="rId2"/>
          <a:stretch>
            <a:fillRect/>
          </a:stretch>
        </p:blipFill>
        <p:spPr>
          <a:xfrm>
            <a:off x="2071687" y="2143125"/>
            <a:ext cx="8048625" cy="2571750"/>
          </a:xfrm>
          <a:prstGeom prst="rect">
            <a:avLst/>
          </a:prstGeom>
        </p:spPr>
      </p:pic>
      <p:sp>
        <p:nvSpPr>
          <p:cNvPr id="4" name="CaixaDeTexto 3">
            <a:extLst>
              <a:ext uri="{FF2B5EF4-FFF2-40B4-BE49-F238E27FC236}">
                <a16:creationId xmlns:a16="http://schemas.microsoft.com/office/drawing/2014/main" id="{920A782B-AD11-4473-82A7-222F1FA16C00}"/>
              </a:ext>
            </a:extLst>
          </p:cNvPr>
          <p:cNvSpPr txBox="1"/>
          <p:nvPr/>
        </p:nvSpPr>
        <p:spPr>
          <a:xfrm>
            <a:off x="2747548" y="1245704"/>
            <a:ext cx="7006213" cy="461665"/>
          </a:xfrm>
          <a:prstGeom prst="rect">
            <a:avLst/>
          </a:prstGeom>
          <a:noFill/>
        </p:spPr>
        <p:txBody>
          <a:bodyPr wrap="none" rtlCol="0">
            <a:spAutoFit/>
          </a:bodyPr>
          <a:lstStyle/>
          <a:p>
            <a:pPr algn="ctr"/>
            <a:r>
              <a:rPr lang="pt-BR" sz="2400" dirty="0"/>
              <a:t>O intestino previne infecções de três modos principais:</a:t>
            </a:r>
          </a:p>
        </p:txBody>
      </p:sp>
      <p:sp>
        <p:nvSpPr>
          <p:cNvPr id="5" name="CaixaDeTexto 4">
            <a:extLst>
              <a:ext uri="{FF2B5EF4-FFF2-40B4-BE49-F238E27FC236}">
                <a16:creationId xmlns:a16="http://schemas.microsoft.com/office/drawing/2014/main" id="{00391127-11B9-4058-9FF9-418D6556B6AC}"/>
              </a:ext>
            </a:extLst>
          </p:cNvPr>
          <p:cNvSpPr txBox="1"/>
          <p:nvPr/>
        </p:nvSpPr>
        <p:spPr>
          <a:xfrm>
            <a:off x="10120312" y="6213820"/>
            <a:ext cx="1753685" cy="369332"/>
          </a:xfrm>
          <a:prstGeom prst="rect">
            <a:avLst/>
          </a:prstGeom>
          <a:noFill/>
        </p:spPr>
        <p:txBody>
          <a:bodyPr wrap="none" rtlCol="0">
            <a:spAutoFit/>
          </a:bodyPr>
          <a:lstStyle/>
          <a:p>
            <a:r>
              <a:rPr lang="pt-BR" dirty="0"/>
              <a:t>Abbas, 9ª edição</a:t>
            </a:r>
          </a:p>
        </p:txBody>
      </p:sp>
      <p:sp>
        <p:nvSpPr>
          <p:cNvPr id="2" name="Seta: para Baixo 1">
            <a:extLst>
              <a:ext uri="{FF2B5EF4-FFF2-40B4-BE49-F238E27FC236}">
                <a16:creationId xmlns:a16="http://schemas.microsoft.com/office/drawing/2014/main" id="{A5F6BB31-4C78-47DC-829C-4907FE6EDA10}"/>
              </a:ext>
            </a:extLst>
          </p:cNvPr>
          <p:cNvSpPr/>
          <p:nvPr/>
        </p:nvSpPr>
        <p:spPr>
          <a:xfrm>
            <a:off x="5618922" y="4823791"/>
            <a:ext cx="477078" cy="5698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F721F4C3-0949-4B01-88A1-C541FDEBD4B8}"/>
              </a:ext>
            </a:extLst>
          </p:cNvPr>
          <p:cNvSpPr txBox="1"/>
          <p:nvPr/>
        </p:nvSpPr>
        <p:spPr>
          <a:xfrm>
            <a:off x="4155072" y="5612296"/>
            <a:ext cx="3404778" cy="369332"/>
          </a:xfrm>
          <a:prstGeom prst="rect">
            <a:avLst/>
          </a:prstGeom>
          <a:noFill/>
        </p:spPr>
        <p:txBody>
          <a:bodyPr wrap="none" rtlCol="0">
            <a:spAutoFit/>
          </a:bodyPr>
          <a:lstStyle/>
          <a:p>
            <a:r>
              <a:rPr lang="pt-BR" dirty="0"/>
              <a:t>MANUTENÇÃO DA HOMEOSTASIA </a:t>
            </a:r>
          </a:p>
        </p:txBody>
      </p:sp>
    </p:spTree>
    <p:extLst>
      <p:ext uri="{BB962C8B-B14F-4D97-AF65-F5344CB8AC3E}">
        <p14:creationId xmlns:p14="http://schemas.microsoft.com/office/powerpoint/2010/main" val="342082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25A323F-85E6-4211-A629-96074BF4914D}"/>
              </a:ext>
            </a:extLst>
          </p:cNvPr>
          <p:cNvPicPr>
            <a:picLocks noChangeAspect="1"/>
          </p:cNvPicPr>
          <p:nvPr/>
        </p:nvPicPr>
        <p:blipFill>
          <a:blip r:embed="rId2"/>
          <a:stretch>
            <a:fillRect/>
          </a:stretch>
        </p:blipFill>
        <p:spPr>
          <a:xfrm>
            <a:off x="1672813" y="714274"/>
            <a:ext cx="8611737" cy="2442871"/>
          </a:xfrm>
          <a:prstGeom prst="rect">
            <a:avLst/>
          </a:prstGeom>
        </p:spPr>
      </p:pic>
      <p:pic>
        <p:nvPicPr>
          <p:cNvPr id="5" name="Imagem 4">
            <a:extLst>
              <a:ext uri="{FF2B5EF4-FFF2-40B4-BE49-F238E27FC236}">
                <a16:creationId xmlns:a16="http://schemas.microsoft.com/office/drawing/2014/main" id="{03B70FC9-07AA-4085-B813-02C7105ED465}"/>
              </a:ext>
            </a:extLst>
          </p:cNvPr>
          <p:cNvPicPr>
            <a:picLocks noChangeAspect="1"/>
          </p:cNvPicPr>
          <p:nvPr/>
        </p:nvPicPr>
        <p:blipFill>
          <a:blip r:embed="rId3"/>
          <a:stretch>
            <a:fillRect/>
          </a:stretch>
        </p:blipFill>
        <p:spPr>
          <a:xfrm>
            <a:off x="1511299" y="3008243"/>
            <a:ext cx="8759059" cy="1571187"/>
          </a:xfrm>
          <a:prstGeom prst="rect">
            <a:avLst/>
          </a:prstGeom>
        </p:spPr>
      </p:pic>
      <p:sp>
        <p:nvSpPr>
          <p:cNvPr id="6" name="CaixaDeTexto 5">
            <a:extLst>
              <a:ext uri="{FF2B5EF4-FFF2-40B4-BE49-F238E27FC236}">
                <a16:creationId xmlns:a16="http://schemas.microsoft.com/office/drawing/2014/main" id="{F6886F16-C6C5-4BAE-85D5-83BC827E04CD}"/>
              </a:ext>
            </a:extLst>
          </p:cNvPr>
          <p:cNvSpPr txBox="1"/>
          <p:nvPr/>
        </p:nvSpPr>
        <p:spPr>
          <a:xfrm>
            <a:off x="1672813" y="5567489"/>
            <a:ext cx="8611737" cy="646331"/>
          </a:xfrm>
          <a:prstGeom prst="rect">
            <a:avLst/>
          </a:prstGeom>
          <a:noFill/>
        </p:spPr>
        <p:txBody>
          <a:bodyPr wrap="square" rtlCol="0">
            <a:spAutoFit/>
          </a:bodyPr>
          <a:lstStyle/>
          <a:p>
            <a:pPr algn="ctr"/>
            <a:r>
              <a:rPr lang="pt-BR" b="1" dirty="0">
                <a:solidFill>
                  <a:srgbClr val="FF0000"/>
                </a:solidFill>
              </a:rPr>
              <a:t>No próximo encontro, estudaremos maiores detalhes sobre os mecanismos de regulação da resposta imune (inata) pela microbiota normal intestinal</a:t>
            </a:r>
          </a:p>
        </p:txBody>
      </p:sp>
      <p:sp>
        <p:nvSpPr>
          <p:cNvPr id="7" name="CaixaDeTexto 6">
            <a:extLst>
              <a:ext uri="{FF2B5EF4-FFF2-40B4-BE49-F238E27FC236}">
                <a16:creationId xmlns:a16="http://schemas.microsoft.com/office/drawing/2014/main" id="{289E15B4-0BD1-4547-A2DD-6545AFDA24B4}"/>
              </a:ext>
            </a:extLst>
          </p:cNvPr>
          <p:cNvSpPr txBox="1"/>
          <p:nvPr/>
        </p:nvSpPr>
        <p:spPr>
          <a:xfrm>
            <a:off x="10120312" y="6213820"/>
            <a:ext cx="1753685" cy="369332"/>
          </a:xfrm>
          <a:prstGeom prst="rect">
            <a:avLst/>
          </a:prstGeom>
          <a:noFill/>
        </p:spPr>
        <p:txBody>
          <a:bodyPr wrap="none" rtlCol="0">
            <a:spAutoFit/>
          </a:bodyPr>
          <a:lstStyle/>
          <a:p>
            <a:r>
              <a:rPr lang="pt-BR" dirty="0"/>
              <a:t>Abbas, 9ª edição</a:t>
            </a:r>
          </a:p>
        </p:txBody>
      </p:sp>
      <p:sp>
        <p:nvSpPr>
          <p:cNvPr id="8" name="CaixaDeTexto 7">
            <a:extLst>
              <a:ext uri="{FF2B5EF4-FFF2-40B4-BE49-F238E27FC236}">
                <a16:creationId xmlns:a16="http://schemas.microsoft.com/office/drawing/2014/main" id="{FF671289-8E53-459B-8835-3F777AE365CA}"/>
              </a:ext>
            </a:extLst>
          </p:cNvPr>
          <p:cNvSpPr txBox="1"/>
          <p:nvPr/>
        </p:nvSpPr>
        <p:spPr>
          <a:xfrm>
            <a:off x="1765578" y="4865710"/>
            <a:ext cx="4764638" cy="646331"/>
          </a:xfrm>
          <a:prstGeom prst="rect">
            <a:avLst/>
          </a:prstGeom>
          <a:noFill/>
        </p:spPr>
        <p:txBody>
          <a:bodyPr wrap="none" rtlCol="0">
            <a:spAutoFit/>
          </a:bodyPr>
          <a:lstStyle/>
          <a:p>
            <a:r>
              <a:rPr lang="pt-BR" dirty="0" err="1"/>
              <a:t>DCs</a:t>
            </a:r>
            <a:r>
              <a:rPr lang="pt-BR" dirty="0"/>
              <a:t> = Células Dendríticas</a:t>
            </a:r>
          </a:p>
          <a:p>
            <a:r>
              <a:rPr lang="pt-BR" dirty="0"/>
              <a:t>TLR 4 = </a:t>
            </a:r>
            <a:r>
              <a:rPr lang="pt-BR" dirty="0" err="1"/>
              <a:t>Toll</a:t>
            </a:r>
            <a:r>
              <a:rPr lang="pt-BR" dirty="0"/>
              <a:t> Like Receptores (Receptor </a:t>
            </a:r>
            <a:r>
              <a:rPr lang="pt-BR" dirty="0" err="1"/>
              <a:t>Toll</a:t>
            </a:r>
            <a:r>
              <a:rPr lang="pt-BR" dirty="0"/>
              <a:t>-Like 4)</a:t>
            </a:r>
          </a:p>
        </p:txBody>
      </p:sp>
    </p:spTree>
    <p:extLst>
      <p:ext uri="{BB962C8B-B14F-4D97-AF65-F5344CB8AC3E}">
        <p14:creationId xmlns:p14="http://schemas.microsoft.com/office/powerpoint/2010/main" val="94909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1B9B5B0-4A18-4C38-872B-4964B83EB097}"/>
              </a:ext>
            </a:extLst>
          </p:cNvPr>
          <p:cNvPicPr>
            <a:picLocks noChangeAspect="1"/>
          </p:cNvPicPr>
          <p:nvPr/>
        </p:nvPicPr>
        <p:blipFill>
          <a:blip r:embed="rId2"/>
          <a:stretch>
            <a:fillRect/>
          </a:stretch>
        </p:blipFill>
        <p:spPr>
          <a:xfrm>
            <a:off x="1400175" y="971684"/>
            <a:ext cx="4695825" cy="5838825"/>
          </a:xfrm>
          <a:prstGeom prst="rect">
            <a:avLst/>
          </a:prstGeom>
        </p:spPr>
      </p:pic>
      <p:pic>
        <p:nvPicPr>
          <p:cNvPr id="5" name="Imagem 4">
            <a:extLst>
              <a:ext uri="{FF2B5EF4-FFF2-40B4-BE49-F238E27FC236}">
                <a16:creationId xmlns:a16="http://schemas.microsoft.com/office/drawing/2014/main" id="{531C866A-D02B-4E4A-8A5F-FD588E633749}"/>
              </a:ext>
            </a:extLst>
          </p:cNvPr>
          <p:cNvPicPr>
            <a:picLocks noChangeAspect="1"/>
          </p:cNvPicPr>
          <p:nvPr/>
        </p:nvPicPr>
        <p:blipFill rotWithShape="1">
          <a:blip r:embed="rId3"/>
          <a:srcRect b="80828"/>
          <a:stretch/>
        </p:blipFill>
        <p:spPr>
          <a:xfrm>
            <a:off x="6340129" y="2928730"/>
            <a:ext cx="5344486" cy="946391"/>
          </a:xfrm>
          <a:prstGeom prst="rect">
            <a:avLst/>
          </a:prstGeom>
        </p:spPr>
      </p:pic>
      <p:pic>
        <p:nvPicPr>
          <p:cNvPr id="6" name="Imagem 5">
            <a:extLst>
              <a:ext uri="{FF2B5EF4-FFF2-40B4-BE49-F238E27FC236}">
                <a16:creationId xmlns:a16="http://schemas.microsoft.com/office/drawing/2014/main" id="{BF71B7C3-AF5A-48C1-A28F-DE0BC1BDFCDF}"/>
              </a:ext>
            </a:extLst>
          </p:cNvPr>
          <p:cNvPicPr>
            <a:picLocks noChangeAspect="1"/>
          </p:cNvPicPr>
          <p:nvPr/>
        </p:nvPicPr>
        <p:blipFill rotWithShape="1">
          <a:blip r:embed="rId3"/>
          <a:srcRect t="61774"/>
          <a:stretch/>
        </p:blipFill>
        <p:spPr>
          <a:xfrm>
            <a:off x="6340129" y="3760304"/>
            <a:ext cx="5311139" cy="1875183"/>
          </a:xfrm>
          <a:prstGeom prst="rect">
            <a:avLst/>
          </a:prstGeom>
        </p:spPr>
      </p:pic>
      <p:sp>
        <p:nvSpPr>
          <p:cNvPr id="7" name="CaixaDeTexto 6">
            <a:extLst>
              <a:ext uri="{FF2B5EF4-FFF2-40B4-BE49-F238E27FC236}">
                <a16:creationId xmlns:a16="http://schemas.microsoft.com/office/drawing/2014/main" id="{B9C824E8-1B81-42B5-929C-2C5FB7E79AD3}"/>
              </a:ext>
            </a:extLst>
          </p:cNvPr>
          <p:cNvSpPr txBox="1"/>
          <p:nvPr/>
        </p:nvSpPr>
        <p:spPr>
          <a:xfrm>
            <a:off x="10120312" y="6213820"/>
            <a:ext cx="1753685" cy="369332"/>
          </a:xfrm>
          <a:prstGeom prst="rect">
            <a:avLst/>
          </a:prstGeom>
          <a:noFill/>
        </p:spPr>
        <p:txBody>
          <a:bodyPr wrap="none" rtlCol="0">
            <a:spAutoFit/>
          </a:bodyPr>
          <a:lstStyle/>
          <a:p>
            <a:r>
              <a:rPr lang="pt-BR" dirty="0"/>
              <a:t>Abbas, 9ª edição</a:t>
            </a:r>
          </a:p>
        </p:txBody>
      </p:sp>
      <p:grpSp>
        <p:nvGrpSpPr>
          <p:cNvPr id="4" name="Agrupar 3">
            <a:extLst>
              <a:ext uri="{FF2B5EF4-FFF2-40B4-BE49-F238E27FC236}">
                <a16:creationId xmlns:a16="http://schemas.microsoft.com/office/drawing/2014/main" id="{12AB5585-F741-4584-B680-08903B35993B}"/>
              </a:ext>
            </a:extLst>
          </p:cNvPr>
          <p:cNvGrpSpPr/>
          <p:nvPr/>
        </p:nvGrpSpPr>
        <p:grpSpPr>
          <a:xfrm>
            <a:off x="1414321" y="47491"/>
            <a:ext cx="9492218" cy="1095555"/>
            <a:chOff x="1414321" y="47491"/>
            <a:chExt cx="9492218" cy="1095555"/>
          </a:xfrm>
        </p:grpSpPr>
        <p:pic>
          <p:nvPicPr>
            <p:cNvPr id="8" name="Imagem 7">
              <a:extLst>
                <a:ext uri="{FF2B5EF4-FFF2-40B4-BE49-F238E27FC236}">
                  <a16:creationId xmlns:a16="http://schemas.microsoft.com/office/drawing/2014/main" id="{D6F5C0EC-DA6D-442E-BA2B-18654A2C993D}"/>
                </a:ext>
              </a:extLst>
            </p:cNvPr>
            <p:cNvPicPr>
              <a:picLocks noChangeAspect="1"/>
            </p:cNvPicPr>
            <p:nvPr/>
          </p:nvPicPr>
          <p:blipFill>
            <a:blip r:embed="rId4"/>
            <a:stretch>
              <a:fillRect/>
            </a:stretch>
          </p:blipFill>
          <p:spPr>
            <a:xfrm>
              <a:off x="1414321" y="47491"/>
              <a:ext cx="9377504" cy="998468"/>
            </a:xfrm>
            <a:prstGeom prst="rect">
              <a:avLst/>
            </a:prstGeom>
          </p:spPr>
        </p:pic>
        <p:sp>
          <p:nvSpPr>
            <p:cNvPr id="2" name="Retângulo 1">
              <a:extLst>
                <a:ext uri="{FF2B5EF4-FFF2-40B4-BE49-F238E27FC236}">
                  <a16:creationId xmlns:a16="http://schemas.microsoft.com/office/drawing/2014/main" id="{FC09D4C0-9F60-431E-B175-ECD7512EFE2C}"/>
                </a:ext>
              </a:extLst>
            </p:cNvPr>
            <p:cNvSpPr/>
            <p:nvPr/>
          </p:nvSpPr>
          <p:spPr>
            <a:xfrm>
              <a:off x="9012372" y="758887"/>
              <a:ext cx="1894167" cy="3841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45433508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1676</Words>
  <Application>Microsoft Office PowerPoint</Application>
  <PresentationFormat>Widescreen</PresentationFormat>
  <Paragraphs>78</Paragraphs>
  <Slides>27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Arial</vt:lpstr>
      <vt:lpstr>Calibri</vt:lpstr>
      <vt:lpstr>Calibri Light</vt:lpstr>
      <vt:lpstr>Times New Roman</vt:lpstr>
      <vt:lpstr>Tema do Office</vt:lpstr>
      <vt:lpstr>Material de apoio</vt:lpstr>
      <vt:lpstr>Atividade 4 - Tema 2 - O papel da microbiota normal no desenvolvimento do sistema imune do hospedeiro </vt:lpstr>
      <vt:lpstr>Antes de testar as hipóteses, vamos revisar como é o sistema imune da mucosa intestinal.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Após a revisão sobre a imunidade na mucosa intestinal, faça a leitura de trechos do artigo: Lee &amp; Mazmanian, 2010, e tente responder as questões norteadoras: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Conclusão – insira tópicos que resumam as hipóteses testadas</vt:lpstr>
      <vt:lpstr>Referências Tema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de apoio</dc:title>
  <dc:creator>Regianne Kamiya</dc:creator>
  <cp:lastModifiedBy>Andrea Thompson Da Poian</cp:lastModifiedBy>
  <cp:revision>65</cp:revision>
  <dcterms:created xsi:type="dcterms:W3CDTF">2024-04-11T21:11:09Z</dcterms:created>
  <dcterms:modified xsi:type="dcterms:W3CDTF">2024-04-15T16:26:18Z</dcterms:modified>
</cp:coreProperties>
</file>