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7" r:id="rId4"/>
    <p:sldId id="296" r:id="rId5"/>
    <p:sldId id="298" r:id="rId6"/>
    <p:sldId id="299" r:id="rId7"/>
    <p:sldId id="300" r:id="rId8"/>
    <p:sldId id="260" r:id="rId9"/>
    <p:sldId id="261" r:id="rId10"/>
    <p:sldId id="262" r:id="rId11"/>
    <p:sldId id="263" r:id="rId12"/>
    <p:sldId id="264" r:id="rId13"/>
    <p:sldId id="29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67C81-28FC-4318-AEE0-A0AEB7A30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63FAAF-5E36-4C5A-9BB1-FD4115BB9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7B58E4-D984-470B-A2CD-CA045BE6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8F2-2552-4DFB-8A70-4AA02CCF46D0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39EE25-01CD-4719-AD51-30BAFAD8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DA415D-37D1-4C9B-87CE-82954E82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EF-C313-4A5F-A33F-A663A1826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4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84957-A819-433A-8835-11566F810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93E090-E4DC-4A79-AAE9-190A229D7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5AAAD9-CD60-44DE-AD95-A780F7B0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8F2-2552-4DFB-8A70-4AA02CCF46D0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0F6392-2F61-4223-BF28-AB146C04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6B76E3-03B4-440D-9CF4-D0220966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EF-C313-4A5F-A33F-A663A1826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36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2D06E-6F45-49F8-847F-B844104E9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4BBAB3-6CB5-4081-AFE2-41342C80B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C52963-D75F-4E68-AAB8-B7989B5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8F2-2552-4DFB-8A70-4AA02CCF46D0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963662-4E0E-4530-9A65-223763246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2F5638-758F-4830-A6E5-3D9E952F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EF-C313-4A5F-A33F-A663A1826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14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739CB-835E-4FA8-BF88-A906174C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98257-3978-49EC-BAD1-35604A947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734CF6-CA8D-4E84-971E-F711FD2F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8F2-2552-4DFB-8A70-4AA02CCF46D0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A0E7F1-4940-4762-8F1F-19CDF0F7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3D9CA3-B148-4D92-9E6F-0B1AE725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EF-C313-4A5F-A33F-A663A1826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21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776F6-852C-4895-B91B-A800948A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287BCF-E748-4DFA-B75C-58AC10E73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E59EEC-E38C-4D02-8886-4D292A76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8F2-2552-4DFB-8A70-4AA02CCF46D0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D86F52-814D-40C2-867E-B1FBA358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E1400E-DB2E-4375-93A0-600AD119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EF-C313-4A5F-A33F-A663A1826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22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97A26-1440-4843-B06F-BC481D78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4CD8BB-8CE8-4A33-9BF9-974F793FA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AC5A90-8493-48DC-9EC5-EBFA16747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A634F4-F3B8-4130-B35D-3FDE8048A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8F2-2552-4DFB-8A70-4AA02CCF46D0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6E9964-8F5C-4D9E-8464-D567E1C2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EBBB9E-590E-4B6B-99EF-EA772941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EF-C313-4A5F-A33F-A663A1826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5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0DC21-8F01-47BA-A264-1F0078A2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DA69FB-66FA-4274-8967-E998BBCEA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EFC2B3-B966-4292-8187-9FA7445E0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741BFF0-9EAA-4641-9049-E21FD84D8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38C11DC-07E1-4B34-83A2-B88CA2622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D08F2D2-0F4B-431D-9D47-30295B94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8F2-2552-4DFB-8A70-4AA02CCF46D0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E3F2D88-0F80-40FB-87D0-E7B37AA1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97F2C8-192A-4CC7-A8D8-3080D229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EF-C313-4A5F-A33F-A663A1826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63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DEEE4-D262-4D08-B901-D13EA1BE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8850E18-5D1F-4F33-9ED0-23463B2B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8F2-2552-4DFB-8A70-4AA02CCF46D0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5FBDDF6-D1A6-4385-99E7-499C7163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EA9C74-7A5E-406B-82AD-41A98152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EF-C313-4A5F-A33F-A663A1826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44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181CA97-672A-4BA4-A7C8-D05BB3FA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8F2-2552-4DFB-8A70-4AA02CCF46D0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C349F97-5E2C-4945-8BFA-5B021C1E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D9A642-04C9-4A5E-8703-09896D01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EF-C313-4A5F-A33F-A663A1826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04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D35B1-CB16-439E-871F-B53499D6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1F8324-F54C-4A67-B057-7153F4F6C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969EEA-F98D-4F1E-9126-6B1EF0CFF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EBE39B-B547-4CAF-BA88-B630346B6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8F2-2552-4DFB-8A70-4AA02CCF46D0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E7C4E4-E83E-4689-A12A-E7668CC9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DA9EC2-F477-4B10-BF94-7B29A53E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EF-C313-4A5F-A33F-A663A1826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50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3CF2D-2B37-4F6A-BEAF-2EA2CDA7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71DEDCD-4CD7-496B-A898-E7592FF35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6DA467-3470-46FF-8392-44376BB4A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A482A9-E6E0-442F-8A57-376B240D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8F2-2552-4DFB-8A70-4AA02CCF46D0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56D713-0FF6-4AB9-9D61-37AE5F71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18EF84-369E-4A17-AA64-6784AE2A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EF-C313-4A5F-A33F-A663A1826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45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C3E9BF-45B0-4ADA-8D5A-0909C15F3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B70361-08C2-4827-990E-1C0A57626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E8F89D-E6F4-46B1-97D3-CD5DB9C33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8F2-2552-4DFB-8A70-4AA02CCF46D0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E2A7C3-4A54-47B5-8EB5-552180134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CE1EE0-92DE-4334-9FB7-7439587B2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D7EEF-C313-4A5F-A33F-A663A1826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12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1BE7C-9B57-4392-A0F1-523D535CA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Material de apoio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A83943-4E34-4639-81CF-71EE70EA95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Bloco 3_Atividade 4</a:t>
            </a:r>
          </a:p>
          <a:p>
            <a:r>
              <a:rPr lang="pt-BR" sz="1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INTRODUÇÃO AO SISTEMA IMUNE – DISCUSSÃO SOBRE O SISTEMA IMUNE</a:t>
            </a:r>
            <a:endParaRPr lang="pt-BR" sz="18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00F6E8B-D5D1-4CA8-98B4-5709465C0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37" y="61912"/>
            <a:ext cx="5419725" cy="67341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D40099D-242A-418B-909E-451720083C15}"/>
              </a:ext>
            </a:extLst>
          </p:cNvPr>
          <p:cNvSpPr/>
          <p:nvPr/>
        </p:nvSpPr>
        <p:spPr>
          <a:xfrm>
            <a:off x="8156506" y="4578626"/>
            <a:ext cx="1007165" cy="227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3CA3F1-11FC-49DF-9D2C-00FB2728EC85}"/>
              </a:ext>
            </a:extLst>
          </p:cNvPr>
          <p:cNvSpPr txBox="1"/>
          <p:nvPr/>
        </p:nvSpPr>
        <p:spPr>
          <a:xfrm>
            <a:off x="10013198" y="6372845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Vianna &amp; Chies, 2010</a:t>
            </a:r>
          </a:p>
        </p:txBody>
      </p:sp>
    </p:spTree>
    <p:extLst>
      <p:ext uri="{BB962C8B-B14F-4D97-AF65-F5344CB8AC3E}">
        <p14:creationId xmlns:p14="http://schemas.microsoft.com/office/powerpoint/2010/main" val="249151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0A5A4D-9267-4165-953E-74EB1DF1D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62" y="1104900"/>
            <a:ext cx="3876675" cy="46482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3B9C9DC-FA58-4D47-8B77-68749832B175}"/>
              </a:ext>
            </a:extLst>
          </p:cNvPr>
          <p:cNvSpPr txBox="1"/>
          <p:nvPr/>
        </p:nvSpPr>
        <p:spPr>
          <a:xfrm>
            <a:off x="10013198" y="6372845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Vianna &amp; Chies, 2010</a:t>
            </a:r>
          </a:p>
        </p:txBody>
      </p:sp>
    </p:spTree>
    <p:extLst>
      <p:ext uri="{BB962C8B-B14F-4D97-AF65-F5344CB8AC3E}">
        <p14:creationId xmlns:p14="http://schemas.microsoft.com/office/powerpoint/2010/main" val="110518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53F68-34BA-4F7A-97A3-E1E2E52A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Conclusão – insira tópicos que resumam as hipóteses testadas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022F2-3594-4555-B9B1-CA1E186D6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438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30A9D-A4B3-456B-9136-6E01B467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Referências Tema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C11C58-4877-45D0-82A7-C9DB3FC16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t-BR" sz="1800" kern="1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Viana P, Chies JAB. Gestação de sucesso: o papel do sistema imune da mãe na aceitação ou rejeição do feto. Ciência Hoje n. 45, v. 269, p. 22-27, 2010. 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t-B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Abbas AK, </a:t>
            </a:r>
            <a:r>
              <a:rPr lang="pt-BR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Lichtman</a:t>
            </a:r>
            <a:r>
              <a:rPr lang="pt-B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AH, </a:t>
            </a:r>
            <a:r>
              <a:rPr lang="pt-BR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Shiv</a:t>
            </a:r>
            <a:r>
              <a:rPr lang="pt-B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P. Imunologia Celular &amp; Molecular, Editora GEN Guanabara Koogan, 9ª edição ou outras edições recentes. Capítulo 14 – Tecidos </a:t>
            </a:r>
            <a:r>
              <a:rPr lang="pt-BR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imunoprivilegiados</a:t>
            </a:r>
            <a:r>
              <a:rPr lang="pt-B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pt-BR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Imunoprivilégio</a:t>
            </a:r>
            <a:r>
              <a:rPr lang="pt-B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Feto de Mamífero (páginas 63 a 65).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617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2F884-F113-47A5-93D4-235D353F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 4 - Tema 1 - </a:t>
            </a:r>
            <a:r>
              <a:rPr lang="pt-BR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sistema imune na gravidez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28003A-DED6-4371-A8F9-1000E6718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Questão norteadora:</a:t>
            </a:r>
          </a:p>
          <a:p>
            <a:pPr marL="0" indent="0">
              <a:buNone/>
            </a:pPr>
            <a:r>
              <a:rPr lang="pt-B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t-B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que o sistema imune da gestante não rejeita o feto (“corpo estranho”)</a:t>
            </a:r>
            <a:r>
              <a:rPr lang="pt-BR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pt-BR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7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E5DCF-B907-43DD-A398-5B942418969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rgbClr val="FF0000"/>
                </a:solidFill>
              </a:rPr>
              <a:t>Antes de testar as hipóteses, revise sobre o </a:t>
            </a:r>
            <a:r>
              <a:rPr lang="pt-BR" dirty="0" err="1">
                <a:solidFill>
                  <a:srgbClr val="FF0000"/>
                </a:solidFill>
              </a:rPr>
              <a:t>imunoprivilégio</a:t>
            </a:r>
            <a:r>
              <a:rPr lang="pt-BR" dirty="0">
                <a:solidFill>
                  <a:srgbClr val="FF0000"/>
                </a:solidFill>
              </a:rPr>
              <a:t> do feto em mamífero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A1F6B9-8FBD-440C-96AC-2DFAC72F513B}"/>
              </a:ext>
            </a:extLst>
          </p:cNvPr>
          <p:cNvSpPr txBox="1"/>
          <p:nvPr/>
        </p:nvSpPr>
        <p:spPr>
          <a:xfrm>
            <a:off x="990600" y="2213113"/>
            <a:ext cx="101544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Essa pequena revisão foi extraída de trechos do capítulo 14 do livro de Imunologia celular e molecular.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Referência Bibliográfica:</a:t>
            </a:r>
          </a:p>
          <a:p>
            <a:r>
              <a:rPr lang="pt-B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Abbas AK, </a:t>
            </a:r>
            <a:r>
              <a:rPr lang="pt-BR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Lichtman</a:t>
            </a:r>
            <a:r>
              <a:rPr lang="pt-B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AH, </a:t>
            </a:r>
            <a:r>
              <a:rPr lang="pt-BR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Shiv</a:t>
            </a:r>
            <a:r>
              <a:rPr lang="pt-B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P. Imunologia Celular &amp; Molecular, Editora GEN Guanabara Koogan, 9ª edição ou outras edições recentes. Capítulo 14 – Tecidos </a:t>
            </a:r>
            <a:r>
              <a:rPr lang="pt-BR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imunoprivilegiados</a:t>
            </a:r>
            <a:r>
              <a:rPr lang="pt-B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pt-BR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Imunoprivilégio</a:t>
            </a:r>
            <a:r>
              <a:rPr lang="pt-B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Feto de Mamífero (páginas 63 a 65).</a:t>
            </a:r>
            <a:endParaRPr lang="pt-B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9989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3E46FB7-BC17-45CE-AAE3-16AE982AE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159" y="1324072"/>
            <a:ext cx="8231050" cy="458929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A4490C6-6E25-4E1A-BDDA-DBFBFB52E7F1}"/>
              </a:ext>
            </a:extLst>
          </p:cNvPr>
          <p:cNvSpPr txBox="1"/>
          <p:nvPr/>
        </p:nvSpPr>
        <p:spPr>
          <a:xfrm>
            <a:off x="10323444" y="6333089"/>
            <a:ext cx="17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Abbas, 9ª edição</a:t>
            </a:r>
          </a:p>
        </p:txBody>
      </p:sp>
    </p:spTree>
    <p:extLst>
      <p:ext uri="{BB962C8B-B14F-4D97-AF65-F5344CB8AC3E}">
        <p14:creationId xmlns:p14="http://schemas.microsoft.com/office/powerpoint/2010/main" val="238515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D8D9F22-1554-456A-B3F0-3158A516C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967" y="44336"/>
            <a:ext cx="5892041" cy="676932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B2F2F33-8218-4C59-82C9-ED61EAC71E67}"/>
              </a:ext>
            </a:extLst>
          </p:cNvPr>
          <p:cNvSpPr txBox="1"/>
          <p:nvPr/>
        </p:nvSpPr>
        <p:spPr>
          <a:xfrm>
            <a:off x="10323444" y="6333089"/>
            <a:ext cx="17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Abbas, 9ª edição</a:t>
            </a:r>
          </a:p>
        </p:txBody>
      </p:sp>
    </p:spTree>
    <p:extLst>
      <p:ext uri="{BB962C8B-B14F-4D97-AF65-F5344CB8AC3E}">
        <p14:creationId xmlns:p14="http://schemas.microsoft.com/office/powerpoint/2010/main" val="111090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4655B1-8FF3-403D-9D96-C15C34C92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019"/>
          <a:stretch/>
        </p:blipFill>
        <p:spPr>
          <a:xfrm>
            <a:off x="3220278" y="219782"/>
            <a:ext cx="6206233" cy="641843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C5BC5F0-1F42-43AD-B924-AE55F55400F0}"/>
              </a:ext>
            </a:extLst>
          </p:cNvPr>
          <p:cNvSpPr txBox="1"/>
          <p:nvPr/>
        </p:nvSpPr>
        <p:spPr>
          <a:xfrm>
            <a:off x="10323444" y="6333089"/>
            <a:ext cx="17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Abbas, 9ª edição</a:t>
            </a:r>
          </a:p>
        </p:txBody>
      </p:sp>
    </p:spTree>
    <p:extLst>
      <p:ext uri="{BB962C8B-B14F-4D97-AF65-F5344CB8AC3E}">
        <p14:creationId xmlns:p14="http://schemas.microsoft.com/office/powerpoint/2010/main" val="176985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ACA965-5EA2-48EA-8A9A-5573BA87E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559" y="1994523"/>
            <a:ext cx="7379598" cy="486347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8BA3A07-0A1D-43CF-80B3-FE96E4A69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374" b="2368"/>
          <a:stretch/>
        </p:blipFill>
        <p:spPr>
          <a:xfrm>
            <a:off x="3126443" y="158128"/>
            <a:ext cx="6346998" cy="183639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5BF5211-196F-4F17-8420-D0E35FC48B3A}"/>
              </a:ext>
            </a:extLst>
          </p:cNvPr>
          <p:cNvSpPr txBox="1"/>
          <p:nvPr/>
        </p:nvSpPr>
        <p:spPr>
          <a:xfrm>
            <a:off x="10323444" y="6333089"/>
            <a:ext cx="17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Abbas, 9ª edição</a:t>
            </a:r>
          </a:p>
        </p:txBody>
      </p:sp>
    </p:spTree>
    <p:extLst>
      <p:ext uri="{BB962C8B-B14F-4D97-AF65-F5344CB8AC3E}">
        <p14:creationId xmlns:p14="http://schemas.microsoft.com/office/powerpoint/2010/main" val="204426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DA4D4FE-47A0-4384-B1B3-356434E4B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885825"/>
            <a:ext cx="8896350" cy="50863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96EA35B-68D0-4EB6-A006-EAF0149EED65}"/>
              </a:ext>
            </a:extLst>
          </p:cNvPr>
          <p:cNvSpPr txBox="1"/>
          <p:nvPr/>
        </p:nvSpPr>
        <p:spPr>
          <a:xfrm>
            <a:off x="10013198" y="6372845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Vianna &amp; Chies, 2010</a:t>
            </a:r>
          </a:p>
        </p:txBody>
      </p:sp>
    </p:spTree>
    <p:extLst>
      <p:ext uri="{BB962C8B-B14F-4D97-AF65-F5344CB8AC3E}">
        <p14:creationId xmlns:p14="http://schemas.microsoft.com/office/powerpoint/2010/main" val="48372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253D61B-EAF0-40C0-96E4-77D689C49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495300"/>
            <a:ext cx="7439025" cy="58674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A46CD54-6F13-469A-83AD-B5FD1ACE3484}"/>
              </a:ext>
            </a:extLst>
          </p:cNvPr>
          <p:cNvSpPr txBox="1"/>
          <p:nvPr/>
        </p:nvSpPr>
        <p:spPr>
          <a:xfrm>
            <a:off x="10013198" y="6372845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Vianna &amp; Chies, 2010</a:t>
            </a:r>
          </a:p>
        </p:txBody>
      </p:sp>
    </p:spTree>
    <p:extLst>
      <p:ext uri="{BB962C8B-B14F-4D97-AF65-F5344CB8AC3E}">
        <p14:creationId xmlns:p14="http://schemas.microsoft.com/office/powerpoint/2010/main" val="1771516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256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Material de apoio</vt:lpstr>
      <vt:lpstr>Atividade 4 - Tema 1 - O sistema imune na gravidez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Conclusão – insira tópicos que resumam as hipóteses testadas</vt:lpstr>
      <vt:lpstr>Referências Tema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 apoio</dc:title>
  <dc:creator>Regianne Kamiya</dc:creator>
  <cp:lastModifiedBy>Andrea Thompson Da Poian</cp:lastModifiedBy>
  <cp:revision>65</cp:revision>
  <dcterms:created xsi:type="dcterms:W3CDTF">2024-04-11T21:11:09Z</dcterms:created>
  <dcterms:modified xsi:type="dcterms:W3CDTF">2024-04-15T16:25:14Z</dcterms:modified>
</cp:coreProperties>
</file>