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73" r:id="rId2"/>
    <p:sldId id="257" r:id="rId3"/>
    <p:sldId id="258" r:id="rId4"/>
    <p:sldId id="259" r:id="rId5"/>
    <p:sldId id="263" r:id="rId6"/>
    <p:sldId id="264" r:id="rId7"/>
    <p:sldId id="274" r:id="rId8"/>
    <p:sldId id="271" r:id="rId9"/>
    <p:sldId id="272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AC071-560F-44F3-8871-2AAFD0818FC7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42178-9E6A-491E-8941-328E4456FE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22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42178-9E6A-491E-8941-328E4456FE7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8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7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9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0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3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9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10/13/2023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1855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B1C24-C6B8-141B-4582-7CB977279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Indicações de textos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F612B9-7513-25FC-A0D3-709529241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00"/>
                </a:solidFill>
              </a:rPr>
              <a:t>História oral</a:t>
            </a:r>
          </a:p>
        </p:txBody>
      </p:sp>
    </p:spTree>
    <p:extLst>
      <p:ext uri="{BB962C8B-B14F-4D97-AF65-F5344CB8AC3E}">
        <p14:creationId xmlns:p14="http://schemas.microsoft.com/office/powerpoint/2010/main" val="367919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9D548-9528-BE01-F9A9-A8CD535D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u="sng" dirty="0"/>
              <a:t>AMPLA DIVERSIDADE DE FONTES</a:t>
            </a:r>
            <a:br>
              <a:rPr lang="pt-BR" sz="3600" b="1" u="sng" dirty="0"/>
            </a:br>
            <a:br>
              <a:rPr lang="pt-BR" sz="3100" b="1" u="sng" dirty="0"/>
            </a:br>
            <a:br>
              <a:rPr lang="pt-BR" sz="2200" dirty="0"/>
            </a:br>
            <a:r>
              <a:rPr lang="pt-BR" sz="3200" b="1" dirty="0"/>
              <a:t>“ [...]  todas as pessoas com quem conversamos enriquecem nossa experiência”. </a:t>
            </a:r>
            <a:r>
              <a:rPr lang="pt-BR" sz="2800" b="1" dirty="0"/>
              <a:t>(PORTELLI, 1997, p. 17).</a:t>
            </a:r>
            <a:br>
              <a:rPr lang="pt-BR" sz="2800" b="1" dirty="0"/>
            </a:br>
            <a:br>
              <a:rPr lang="pt-BR" sz="2800" b="1" dirty="0"/>
            </a:br>
            <a:br>
              <a:rPr lang="pt-BR" sz="2800" b="1" dirty="0"/>
            </a:br>
            <a:br>
              <a:rPr lang="pt-BR" sz="2800" b="1" dirty="0"/>
            </a:br>
            <a:r>
              <a:rPr lang="pt-BR" sz="2700" dirty="0"/>
              <a:t> </a:t>
            </a:r>
            <a:r>
              <a:rPr lang="pt-BR" sz="3100" b="1" dirty="0"/>
              <a:t>A História Oral permite a inclusão de </a:t>
            </a:r>
            <a:r>
              <a:rPr lang="pt-BR" sz="3100" b="1" u="sng" dirty="0"/>
              <a:t>múltiplas vozes </a:t>
            </a:r>
            <a:r>
              <a:rPr lang="pt-BR" sz="3100" b="1" dirty="0"/>
              <a:t>e perspectivas na narrativa histórica, </a:t>
            </a:r>
            <a:r>
              <a:rPr lang="pt-BR" sz="3100" b="1" u="sng" dirty="0"/>
              <a:t>ampliando </a:t>
            </a:r>
            <a:r>
              <a:rPr lang="pt-BR" sz="3100" b="1" dirty="0"/>
              <a:t>a compreensão e a percepção dos fatos.</a:t>
            </a:r>
            <a:br>
              <a:rPr lang="pt-BR" sz="3100" b="1" dirty="0"/>
            </a:br>
            <a:r>
              <a:rPr lang="pt-BR" sz="2700" b="1" dirty="0">
                <a:solidFill>
                  <a:srgbClr val="FFFF00"/>
                </a:solidFill>
              </a:rPr>
              <a:t>Mary </a:t>
            </a:r>
            <a:r>
              <a:rPr lang="pt-BR" sz="2700" b="1" dirty="0" err="1">
                <a:solidFill>
                  <a:srgbClr val="FFFF00"/>
                </a:solidFill>
              </a:rPr>
              <a:t>del</a:t>
            </a:r>
            <a:r>
              <a:rPr lang="pt-BR" sz="2700" b="1" dirty="0">
                <a:solidFill>
                  <a:srgbClr val="FFFF00"/>
                </a:solidFill>
              </a:rPr>
              <a:t> Priori</a:t>
            </a:r>
            <a:br>
              <a:rPr lang="pt-BR" sz="2700" b="1" dirty="0">
                <a:solidFill>
                  <a:srgbClr val="FFFF00"/>
                </a:solidFill>
              </a:rPr>
            </a:br>
            <a:br>
              <a:rPr lang="pt-BR" sz="2800" b="1" dirty="0"/>
            </a:br>
            <a:br>
              <a:rPr lang="pt-BR" sz="2800" b="1" dirty="0"/>
            </a:br>
            <a:r>
              <a:rPr lang="pt-BR" sz="3100" b="1" dirty="0"/>
              <a:t>“ A lembrança é sempre fruto do processo coletivo” </a:t>
            </a:r>
            <a:br>
              <a:rPr lang="pt-BR" sz="3100" b="1" dirty="0"/>
            </a:br>
            <a:r>
              <a:rPr lang="pt-BR" sz="3100" b="1" dirty="0">
                <a:solidFill>
                  <a:srgbClr val="FFFF00"/>
                </a:solidFill>
              </a:rPr>
              <a:t>Maurice </a:t>
            </a:r>
            <a:r>
              <a:rPr lang="pt-BR" sz="3100" b="1" dirty="0" err="1">
                <a:solidFill>
                  <a:srgbClr val="FFFF00"/>
                </a:solidFill>
              </a:rPr>
              <a:t>Halbwachs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0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D4F737B-97A6-92CB-EB36-1743DCD5E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7948" y="2490251"/>
            <a:ext cx="5763491" cy="425981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dirty="0">
                <a:cs typeface="Times New Roman" panose="02020603050405020304" pitchFamily="18" charset="0"/>
              </a:rPr>
              <a:t>MARIETA DE MORAES FERREIRA</a:t>
            </a:r>
            <a:br>
              <a:rPr lang="pt-BR" sz="2200" dirty="0">
                <a:cs typeface="Times New Roman" panose="02020603050405020304" pitchFamily="18" charset="0"/>
              </a:rPr>
            </a:br>
            <a:br>
              <a:rPr lang="pt-BR" sz="2200" dirty="0">
                <a:cs typeface="Times New Roman" panose="02020603050405020304" pitchFamily="18" charset="0"/>
              </a:rPr>
            </a:br>
            <a:r>
              <a:rPr lang="pt-BR" sz="2200" dirty="0">
                <a:cs typeface="Times New Roman" panose="02020603050405020304" pitchFamily="18" charset="0"/>
              </a:rPr>
              <a:t>  Presidente da Associação brasileira de História Oral (1992-1994); </a:t>
            </a:r>
            <a:br>
              <a:rPr lang="pt-BR" sz="2200" dirty="0">
                <a:cs typeface="Times New Roman" panose="02020603050405020304" pitchFamily="18" charset="0"/>
              </a:rPr>
            </a:br>
            <a:br>
              <a:rPr lang="pt-BR" sz="2200" dirty="0">
                <a:cs typeface="Times New Roman" panose="02020603050405020304" pitchFamily="18" charset="0"/>
              </a:rPr>
            </a:br>
            <a:r>
              <a:rPr lang="pt-BR" sz="2200" dirty="0">
                <a:cs typeface="Times New Roman" panose="02020603050405020304" pitchFamily="18" charset="0"/>
              </a:rPr>
              <a:t>Coordenadora do Programa de História Oral do CPDOC (1992-1995); </a:t>
            </a:r>
            <a:br>
              <a:rPr lang="pt-BR" sz="2200" dirty="0">
                <a:cs typeface="Times New Roman" panose="02020603050405020304" pitchFamily="18" charset="0"/>
              </a:rPr>
            </a:br>
            <a:br>
              <a:rPr lang="pt-BR" sz="2200" dirty="0">
                <a:cs typeface="Times New Roman" panose="02020603050405020304" pitchFamily="18" charset="0"/>
              </a:rPr>
            </a:br>
            <a:r>
              <a:rPr lang="pt-BR" sz="2200" dirty="0">
                <a:cs typeface="Times New Roman" panose="02020603050405020304" pitchFamily="18" charset="0"/>
              </a:rPr>
              <a:t>Diretora executiva da Editora FGV</a:t>
            </a:r>
            <a:br>
              <a:rPr lang="pt-BR" sz="2200" dirty="0">
                <a:cs typeface="Times New Roman" panose="02020603050405020304" pitchFamily="18" charset="0"/>
              </a:rPr>
            </a:br>
            <a:br>
              <a:rPr lang="pt-BR" sz="2200" dirty="0">
                <a:cs typeface="Times New Roman" panose="02020603050405020304" pitchFamily="18" charset="0"/>
              </a:rPr>
            </a:br>
            <a:br>
              <a:rPr lang="pt-BR" sz="2200" dirty="0">
                <a:cs typeface="Times New Roman" panose="02020603050405020304" pitchFamily="18" charset="0"/>
              </a:rPr>
            </a:br>
            <a:r>
              <a:rPr lang="pt-BR" sz="2200" dirty="0">
                <a:cs typeface="Times New Roman" panose="02020603050405020304" pitchFamily="18" charset="0"/>
              </a:rPr>
              <a:t>Membro do conselho editorial de diversas revistas nacionais e internacionais,</a:t>
            </a:r>
            <a:br>
              <a:rPr lang="pt-BR" sz="2200" dirty="0">
                <a:cs typeface="Times New Roman" panose="02020603050405020304" pitchFamily="18" charset="0"/>
              </a:rPr>
            </a:br>
            <a:br>
              <a:rPr lang="pt-BR" sz="2200" dirty="0">
                <a:cs typeface="Times New Roman" panose="02020603050405020304" pitchFamily="18" charset="0"/>
              </a:rPr>
            </a:br>
            <a:r>
              <a:rPr lang="pt-BR" sz="2200" dirty="0">
                <a:cs typeface="Times New Roman" panose="02020603050405020304" pitchFamily="18" charset="0"/>
              </a:rPr>
              <a:t>Atua principalmente nas seguintes áreas: historiografia, história oral, história política, história do Rio de Janeiro, ensino de História, entre outros.</a:t>
            </a:r>
            <a:br>
              <a:rPr lang="pt-BR" sz="2200" dirty="0">
                <a:cs typeface="Times New Roman" panose="02020603050405020304" pitchFamily="18" charset="0"/>
              </a:rPr>
            </a:br>
            <a:br>
              <a:rPr lang="pt-BR" sz="2200" dirty="0">
                <a:cs typeface="Times New Roman" panose="02020603050405020304" pitchFamily="18" charset="0"/>
              </a:rPr>
            </a:br>
            <a:r>
              <a:rPr lang="pt-BR" sz="2200" dirty="0">
                <a:cs typeface="Times New Roman" panose="02020603050405020304" pitchFamily="18" charset="0"/>
              </a:rPr>
              <a:t>Mais de 15 livros escritos</a:t>
            </a:r>
            <a:br>
              <a:rPr lang="pt-BR" sz="800" dirty="0"/>
            </a:br>
            <a:br>
              <a:rPr lang="pt-BR" sz="800" dirty="0"/>
            </a:br>
            <a:br>
              <a:rPr lang="pt-BR" sz="1600" dirty="0"/>
            </a:br>
            <a:endParaRPr lang="pt-BR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7AF231-444C-44D0-B791-BAFE395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" y="3600"/>
            <a:ext cx="7266875" cy="6854400"/>
            <a:chOff x="4925125" y="3600"/>
            <a:chExt cx="7266875" cy="685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52793A-5125-41FA-AEF6-96C5463D0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C1632F-098D-4A05-B248-04B7ABFE0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85C0F5-DDEB-454E-A0E4-B6F0FB4CA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1" descr="Lápis de cor dentro do suporte de um lápis que está na parte superior de uma mesa de madeira">
            <a:extLst>
              <a:ext uri="{FF2B5EF4-FFF2-40B4-BE49-F238E27FC236}">
                <a16:creationId xmlns:a16="http://schemas.microsoft.com/office/drawing/2014/main" id="{FD5FFF7E-2C28-5249-721C-D9624914C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1" r="-2" b="-2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0C0E286-7175-2C1C-4A5A-9FD178BE1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9" y="1055347"/>
            <a:ext cx="5227887" cy="5204178"/>
          </a:xfrm>
          <a:prstGeom prst="rect">
            <a:avLst/>
          </a:prstGeom>
        </p:spPr>
      </p:pic>
      <p:sp>
        <p:nvSpPr>
          <p:cNvPr id="10" name="Título 6">
            <a:extLst>
              <a:ext uri="{FF2B5EF4-FFF2-40B4-BE49-F238E27FC236}">
                <a16:creationId xmlns:a16="http://schemas.microsoft.com/office/drawing/2014/main" id="{F8257BF7-2EE4-7DA0-4E1F-E6E5A3CEA983}"/>
              </a:ext>
            </a:extLst>
          </p:cNvPr>
          <p:cNvSpPr txBox="1">
            <a:spLocks/>
          </p:cNvSpPr>
          <p:nvPr/>
        </p:nvSpPr>
        <p:spPr>
          <a:xfrm>
            <a:off x="6428509" y="2594586"/>
            <a:ext cx="5995405" cy="4259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8164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3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81" name="Rectangle 3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83" name="Rectangle 4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4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4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D4F737B-97A6-92CB-EB36-1743DCD5E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0484" y="3700887"/>
            <a:ext cx="4500561" cy="4259814"/>
          </a:xfrm>
        </p:spPr>
        <p:txBody>
          <a:bodyPr>
            <a:normAutofit fontScale="90000"/>
          </a:bodyPr>
          <a:lstStyle/>
          <a:p>
            <a:r>
              <a:rPr lang="pt-BR" sz="2700" b="1" dirty="0"/>
              <a:t>Faz uma reflexão teórica e metodológica sobre aspectos polêmicos da história oral.</a:t>
            </a:r>
            <a:br>
              <a:rPr lang="pt-BR" sz="2700" b="1" dirty="0"/>
            </a:br>
            <a:br>
              <a:rPr lang="pt-BR" sz="2700" b="1" dirty="0"/>
            </a:br>
            <a:r>
              <a:rPr lang="pt-BR" sz="2700" b="1" dirty="0"/>
              <a:t>História oral como ponte entre a história  e as demais ciências sociais do comportamento.</a:t>
            </a:r>
            <a:br>
              <a:rPr lang="pt-BR" sz="2700" b="1" dirty="0"/>
            </a:br>
            <a:br>
              <a:rPr lang="pt-BR" sz="2700" b="1" dirty="0"/>
            </a:br>
            <a:r>
              <a:rPr lang="pt-BR" sz="2700" b="1" dirty="0"/>
              <a:t>  Relata a peculiaridade que existe  na história oral aproximando o historiador e os acontecimentos que analisa. </a:t>
            </a:r>
            <a:br>
              <a:rPr lang="pt-BR" sz="2700" b="1" dirty="0"/>
            </a:br>
            <a:br>
              <a:rPr lang="pt-BR" sz="2700" b="1" dirty="0"/>
            </a:br>
            <a:r>
              <a:rPr lang="pt-BR" sz="2700" b="1" dirty="0"/>
              <a:t>Fala da  definição e o status de história oral, seus usos e suas possibilidades metodológicas.</a:t>
            </a:r>
            <a:br>
              <a:rPr lang="pt-BR" sz="2700" b="1" dirty="0"/>
            </a:br>
            <a:br>
              <a:rPr lang="pt-BR" sz="2700" b="1" dirty="0"/>
            </a:br>
            <a:r>
              <a:rPr lang="pt-BR" sz="2700" b="1" dirty="0"/>
              <a:t>Publicado pela editora FGV 2006 .  8º edição hoje.</a:t>
            </a:r>
            <a:br>
              <a:rPr lang="pt-BR" b="1" dirty="0"/>
            </a:br>
            <a:br>
              <a:rPr lang="pt-BR" sz="2200" dirty="0"/>
            </a:br>
            <a:br>
              <a:rPr lang="pt-BR" sz="2200" dirty="0"/>
            </a:br>
            <a:br>
              <a:rPr lang="pt-BR" sz="2200" dirty="0"/>
            </a:br>
            <a:endParaRPr lang="pt-BR" sz="2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B04D15-F655-1644-B500-1CAC97492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3999"/>
          <a:stretch/>
        </p:blipFill>
        <p:spPr>
          <a:xfrm>
            <a:off x="1190170" y="540000"/>
            <a:ext cx="4739783" cy="5768725"/>
          </a:xfrm>
          <a:prstGeom prst="rect">
            <a:avLst/>
          </a:prstGeom>
        </p:spPr>
      </p:pic>
      <p:sp>
        <p:nvSpPr>
          <p:cNvPr id="10" name="Título 6">
            <a:extLst>
              <a:ext uri="{FF2B5EF4-FFF2-40B4-BE49-F238E27FC236}">
                <a16:creationId xmlns:a16="http://schemas.microsoft.com/office/drawing/2014/main" id="{F8257BF7-2EE4-7DA0-4E1F-E6E5A3CEA983}"/>
              </a:ext>
            </a:extLst>
          </p:cNvPr>
          <p:cNvSpPr txBox="1">
            <a:spLocks/>
          </p:cNvSpPr>
          <p:nvPr/>
        </p:nvSpPr>
        <p:spPr>
          <a:xfrm>
            <a:off x="6428509" y="2594586"/>
            <a:ext cx="5995405" cy="4259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br>
              <a:rPr lang="pt-BR" sz="1600" dirty="0"/>
            </a:b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1815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D4F737B-97A6-92CB-EB36-1743DCD5E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0575" y="605547"/>
            <a:ext cx="4500561" cy="4259814"/>
          </a:xfrm>
        </p:spPr>
        <p:txBody>
          <a:bodyPr>
            <a:normAutofit/>
          </a:bodyPr>
          <a:lstStyle/>
          <a:p>
            <a:br>
              <a:rPr lang="pt-BR" sz="5500" b="1" dirty="0"/>
            </a:br>
            <a:br>
              <a:rPr lang="pt-BR" sz="5500" dirty="0"/>
            </a:br>
            <a:br>
              <a:rPr lang="pt-BR" sz="5500" dirty="0"/>
            </a:br>
            <a:br>
              <a:rPr lang="pt-BR" sz="5500" dirty="0"/>
            </a:br>
            <a:endParaRPr lang="pt-BR" sz="55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464844-4681-14AC-A07F-2878F570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2" y="379828"/>
            <a:ext cx="4392744" cy="6343315"/>
          </a:xfrm>
          <a:prstGeom prst="rect">
            <a:avLst/>
          </a:prstGeom>
        </p:spPr>
      </p:pic>
      <p:sp>
        <p:nvSpPr>
          <p:cNvPr id="10" name="Título 6">
            <a:extLst>
              <a:ext uri="{FF2B5EF4-FFF2-40B4-BE49-F238E27FC236}">
                <a16:creationId xmlns:a16="http://schemas.microsoft.com/office/drawing/2014/main" id="{F8257BF7-2EE4-7DA0-4E1F-E6E5A3CEA983}"/>
              </a:ext>
            </a:extLst>
          </p:cNvPr>
          <p:cNvSpPr txBox="1">
            <a:spLocks/>
          </p:cNvSpPr>
          <p:nvPr/>
        </p:nvSpPr>
        <p:spPr>
          <a:xfrm>
            <a:off x="6428509" y="2594586"/>
            <a:ext cx="5995405" cy="4259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br>
              <a:rPr lang="pt-BR" sz="1600" dirty="0"/>
            </a:br>
            <a:endParaRPr lang="pt-BR" sz="16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51ADE-8D5A-47CC-CE81-5926D64B6266}"/>
              </a:ext>
            </a:extLst>
          </p:cNvPr>
          <p:cNvSpPr txBox="1"/>
          <p:nvPr/>
        </p:nvSpPr>
        <p:spPr>
          <a:xfrm>
            <a:off x="5684649" y="1331743"/>
            <a:ext cx="621088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Traz o panorama e as perspectivas da história oral, traçados por especialistas de diferentes países. 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Discute várias possibilidades de uso da história oral: como instrumento de pesquisa, como mecanismo de organização e mobilização social e como agente de construção de identidades.  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Livraria virtual da editora FIOCRUZ  . Publicado em 23 de abril de 2020.</a:t>
            </a:r>
          </a:p>
          <a:p>
            <a:pPr algn="just"/>
            <a:r>
              <a:rPr lang="pt-BR" sz="2400" b="1" dirty="0"/>
              <a:t>Gratuito</a:t>
            </a:r>
          </a:p>
        </p:txBody>
      </p:sp>
    </p:spTree>
    <p:extLst>
      <p:ext uri="{BB962C8B-B14F-4D97-AF65-F5344CB8AC3E}">
        <p14:creationId xmlns:p14="http://schemas.microsoft.com/office/powerpoint/2010/main" val="966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D4F737B-97A6-92CB-EB36-1743DCD5E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587" y="3429000"/>
            <a:ext cx="4500561" cy="425981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cs typeface="Times New Roman" panose="02020603050405020304" pitchFamily="18" charset="0"/>
              </a:rPr>
              <a:t>VERENA ALBERTI</a:t>
            </a:r>
            <a:br>
              <a:rPr lang="pt-BR" sz="2200" dirty="0">
                <a:cs typeface="Times New Roman" panose="02020603050405020304" pitchFamily="18" charset="0"/>
              </a:rPr>
            </a:br>
            <a:br>
              <a:rPr lang="pt-BR" sz="2200" dirty="0">
                <a:cs typeface="Times New Roman" panose="02020603050405020304" pitchFamily="18" charset="0"/>
              </a:rPr>
            </a:br>
            <a:r>
              <a:rPr lang="pt-BR" sz="2200" b="1" dirty="0">
                <a:cs typeface="Times New Roman" panose="02020603050405020304" pitchFamily="18" charset="0"/>
              </a:rPr>
              <a:t>Historiadora, Mestre em Antropologia, Doutora em Teoria da Literatura (Alemanha); </a:t>
            </a:r>
            <a:r>
              <a:rPr lang="pt-BR" sz="2200" b="1" dirty="0" err="1">
                <a:cs typeface="Times New Roman" panose="02020603050405020304" pitchFamily="18" charset="0"/>
              </a:rPr>
              <a:t>Pós-doutora</a:t>
            </a:r>
            <a:r>
              <a:rPr lang="pt-BR" sz="2200" b="1" dirty="0">
                <a:cs typeface="Times New Roman" panose="02020603050405020304" pitchFamily="18" charset="0"/>
              </a:rPr>
              <a:t> em ensino de História (Londres)</a:t>
            </a:r>
            <a:br>
              <a:rPr lang="pt-BR" sz="2200" b="1" dirty="0">
                <a:cs typeface="Times New Roman" panose="02020603050405020304" pitchFamily="18" charset="0"/>
              </a:rPr>
            </a:br>
            <a:br>
              <a:rPr lang="pt-BR" sz="2200" b="1" dirty="0">
                <a:cs typeface="Times New Roman" panose="02020603050405020304" pitchFamily="18" charset="0"/>
              </a:rPr>
            </a:br>
            <a:r>
              <a:rPr lang="pt-BR" sz="2200" b="1" dirty="0">
                <a:cs typeface="Times New Roman" panose="02020603050405020304" pitchFamily="18" charset="0"/>
              </a:rPr>
              <a:t> Historiadora e coordenadora do Programa de História Oral do Centro de Pesquisa e Documentação de História Contemporânea do Brasil (CPDOC) da FGV/RJ. Presidente da Associação Brasileira de História Oral (ABHO) no biênio 2002-2004</a:t>
            </a:r>
            <a:br>
              <a:rPr lang="pt-BR" sz="2200" b="1" dirty="0">
                <a:cs typeface="Times New Roman" panose="02020603050405020304" pitchFamily="18" charset="0"/>
              </a:rPr>
            </a:br>
            <a:br>
              <a:rPr lang="pt-BR" sz="2200" b="1" dirty="0">
                <a:cs typeface="Times New Roman" panose="02020603050405020304" pitchFamily="18" charset="0"/>
              </a:rPr>
            </a:br>
            <a:br>
              <a:rPr lang="pt-BR" sz="2200" b="1" dirty="0">
                <a:cs typeface="Times New Roman" panose="02020603050405020304" pitchFamily="18" charset="0"/>
              </a:rPr>
            </a:br>
            <a:r>
              <a:rPr lang="pt-BR" sz="2200" b="1" dirty="0"/>
              <a:t>Professora Adjunta da UERJ, na área de Métodos e Técnicas de Ensino de História.</a:t>
            </a:r>
            <a:br>
              <a:rPr lang="pt-BR" sz="2200" b="1" dirty="0"/>
            </a:br>
            <a:br>
              <a:rPr lang="pt-BR" sz="2200" b="1" dirty="0"/>
            </a:br>
            <a:br>
              <a:rPr lang="pt-BR" sz="2000" b="1" dirty="0"/>
            </a:br>
            <a:br>
              <a:rPr lang="pt-BR" sz="2000" b="1" dirty="0"/>
            </a:br>
            <a:endParaRPr lang="pt-BR" sz="2200" b="1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975C689-ED04-47EE-9DFA-90DE6B824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C8B254F-50AE-43F6-B83F-91858F26E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8631972-6BE5-4A14-B012-30A7DD1A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77DF9FA-653C-4D65-B509-0B2450FBD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10" name="Freeform: Shape 109">
            <a:extLst>
              <a:ext uri="{FF2B5EF4-FFF2-40B4-BE49-F238E27FC236}">
                <a16:creationId xmlns:a16="http://schemas.microsoft.com/office/drawing/2014/main" id="{1361EC12-DCA7-4779-A44C-53CE7F7A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80B056-CF59-20AC-C652-41548E368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00" y="1629000"/>
            <a:ext cx="3600000" cy="3600000"/>
          </a:xfrm>
          <a:prstGeom prst="rect">
            <a:avLst/>
          </a:prstGeom>
        </p:spPr>
      </p:pic>
      <p:sp>
        <p:nvSpPr>
          <p:cNvPr id="10" name="Título 6">
            <a:extLst>
              <a:ext uri="{FF2B5EF4-FFF2-40B4-BE49-F238E27FC236}">
                <a16:creationId xmlns:a16="http://schemas.microsoft.com/office/drawing/2014/main" id="{F8257BF7-2EE4-7DA0-4E1F-E6E5A3CEA983}"/>
              </a:ext>
            </a:extLst>
          </p:cNvPr>
          <p:cNvSpPr txBox="1">
            <a:spLocks/>
          </p:cNvSpPr>
          <p:nvPr/>
        </p:nvSpPr>
        <p:spPr>
          <a:xfrm>
            <a:off x="6428509" y="2594586"/>
            <a:ext cx="5995405" cy="4259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br>
              <a:rPr lang="pt-BR" sz="1600"/>
            </a:b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1257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D4F737B-97A6-92CB-EB36-1743DCD5E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01" y="5440564"/>
            <a:ext cx="5400000" cy="1643714"/>
          </a:xfrm>
        </p:spPr>
        <p:txBody>
          <a:bodyPr>
            <a:noAutofit/>
          </a:bodyPr>
          <a:lstStyle/>
          <a:p>
            <a:pPr algn="just"/>
            <a:r>
              <a:rPr lang="pt-BR" sz="1800" b="1" dirty="0"/>
              <a:t>Fala sobre a prática da história oral a partir de encontros \ entrevistas  que produziram resultados imprevistos e dados que, por razões variadas, provocaram estarrecimento e dúvida. o livro é endereçado a todos que se interessem por aprender mais sobre as  relações intersubjetivas que surgem durante as entrevistas. Publicado em 2022.</a:t>
            </a:r>
            <a:br>
              <a:rPr lang="pt-BR" sz="1800" b="1" dirty="0"/>
            </a:br>
            <a:br>
              <a:rPr lang="pt-BR" sz="1800" b="1" dirty="0"/>
            </a:br>
            <a:br>
              <a:rPr lang="pt-BR" sz="600" b="1" dirty="0"/>
            </a:br>
            <a:endParaRPr lang="pt-BR" sz="600" b="1" dirty="0"/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F8257BF7-2EE4-7DA0-4E1F-E6E5A3CEA983}"/>
              </a:ext>
            </a:extLst>
          </p:cNvPr>
          <p:cNvSpPr txBox="1">
            <a:spLocks/>
          </p:cNvSpPr>
          <p:nvPr/>
        </p:nvSpPr>
        <p:spPr>
          <a:xfrm>
            <a:off x="6428509" y="2594586"/>
            <a:ext cx="5995405" cy="4259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br>
              <a:rPr lang="pt-BR" sz="1600"/>
            </a:br>
            <a:endParaRPr lang="pt-BR" sz="16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5ACDC8-8E5C-88B3-E377-C369F597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21" y="46258"/>
            <a:ext cx="3279095" cy="4715471"/>
          </a:xfrm>
          <a:prstGeom prst="rect">
            <a:avLst/>
          </a:prstGeom>
        </p:spPr>
      </p:pic>
      <p:sp>
        <p:nvSpPr>
          <p:cNvPr id="3" name="Título 6">
            <a:extLst>
              <a:ext uri="{FF2B5EF4-FFF2-40B4-BE49-F238E27FC236}">
                <a16:creationId xmlns:a16="http://schemas.microsoft.com/office/drawing/2014/main" id="{871F67C6-C41B-5F09-2898-8D9319B1B6A0}"/>
              </a:ext>
            </a:extLst>
          </p:cNvPr>
          <p:cNvSpPr txBox="1">
            <a:spLocks/>
          </p:cNvSpPr>
          <p:nvPr/>
        </p:nvSpPr>
        <p:spPr>
          <a:xfrm>
            <a:off x="6545977" y="5163711"/>
            <a:ext cx="5400000" cy="1643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1800" b="1" dirty="0"/>
            </a:br>
            <a:br>
              <a:rPr lang="pt-BR" sz="1800" b="1" dirty="0"/>
            </a:br>
            <a:br>
              <a:rPr lang="pt-BR" sz="600" b="1" dirty="0"/>
            </a:br>
            <a:endParaRPr lang="pt-BR" sz="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42A486-6AF2-0C7D-55AF-C4B6EAD4AB18}"/>
              </a:ext>
            </a:extLst>
          </p:cNvPr>
          <p:cNvSpPr txBox="1"/>
          <p:nvPr/>
        </p:nvSpPr>
        <p:spPr>
          <a:xfrm>
            <a:off x="5978577" y="4648983"/>
            <a:ext cx="621342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 </a:t>
            </a:r>
            <a:r>
              <a:rPr lang="pt-BR" sz="2000" b="1" dirty="0">
                <a:latin typeface="+mj-lt"/>
              </a:rPr>
              <a:t>Obra de referência , abrangendo todas as etapas de preparação, realização e tratamento de entrevistas de história oral. O manual fornece orientações preciosas para a implantação de programas de história oral, a preparação e realização de entrevistas e o tratamento e difusão do acervo, considerando as novas tecnologias de informação disponíveis.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673EC3-BE0B-4F41-F9D9-9B86A7BB8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43" y="77370"/>
            <a:ext cx="3152455" cy="45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B1C24-C6B8-141B-4582-7CB977279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Fragmentos destacados  do textos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F612B9-7513-25FC-A0D3-709529241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00"/>
                </a:solidFill>
              </a:rPr>
              <a:t>Importância da </a:t>
            </a:r>
            <a:r>
              <a:rPr lang="pt-BR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História oral</a:t>
            </a:r>
          </a:p>
        </p:txBody>
      </p:sp>
    </p:spTree>
    <p:extLst>
      <p:ext uri="{BB962C8B-B14F-4D97-AF65-F5344CB8AC3E}">
        <p14:creationId xmlns:p14="http://schemas.microsoft.com/office/powerpoint/2010/main" val="373899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9D548-9528-BE01-F9A9-A8CD535D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u="sng" dirty="0"/>
              <a:t>CONCEITOS DE MEMÓRIA</a:t>
            </a:r>
            <a:br>
              <a:rPr lang="pt-BR" sz="4400" u="sng" dirty="0"/>
            </a:br>
            <a:r>
              <a:rPr lang="pt-BR" sz="7300" b="1" dirty="0"/>
              <a:t>	</a:t>
            </a:r>
            <a:br>
              <a:rPr lang="pt-BR" sz="4000" b="1" dirty="0"/>
            </a:br>
            <a:r>
              <a:rPr lang="pt-BR" sz="3600" b="1" dirty="0"/>
              <a:t>“ [...] à memória e a imaginação são coisas indissociáveis na invocação e /ou reconstrução do passado,”( JESUS, 2003,. p.143).</a:t>
            </a:r>
            <a:br>
              <a:rPr lang="pt-BR" sz="4000" b="1" dirty="0"/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3100" b="1" dirty="0"/>
            </a:br>
            <a:r>
              <a:rPr lang="pt-BR" sz="3100" b="1" dirty="0"/>
              <a:t>“ Esse processo de reconstrução do passado reanima( dá alma nova)[...] tornando sempre novos os velhos pensamentos [...], aproximando espaços, ressignificando experiências,”</a:t>
            </a:r>
            <a:br>
              <a:rPr lang="pt-BR" sz="3100" b="1" dirty="0"/>
            </a:br>
            <a:r>
              <a:rPr lang="pt-BR" sz="2700" b="1" dirty="0">
                <a:solidFill>
                  <a:srgbClr val="FFFF00"/>
                </a:solidFill>
              </a:rPr>
              <a:t>Maurice </a:t>
            </a:r>
            <a:r>
              <a:rPr lang="pt-BR" sz="2700" b="1" dirty="0" err="1">
                <a:solidFill>
                  <a:srgbClr val="FFFF00"/>
                </a:solidFill>
              </a:rPr>
              <a:t>Halbwachs</a:t>
            </a:r>
            <a:br>
              <a:rPr lang="pt-BR" sz="7300" b="1" dirty="0"/>
            </a:br>
            <a:r>
              <a:rPr lang="pt-BR" sz="7300" b="1" dirty="0"/>
              <a:t>  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393420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9D548-9528-BE01-F9A9-A8CD535D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b="1" u="sng" dirty="0"/>
              <a:t>HUMANIZAÇÃO DA HISTÓRIA</a:t>
            </a:r>
            <a:br>
              <a:rPr lang="pt-BR" sz="3200" b="1" u="sng" dirty="0"/>
            </a:br>
            <a:br>
              <a:rPr lang="pt-BR" sz="4000" b="1" u="sng" dirty="0"/>
            </a:br>
            <a:r>
              <a:rPr lang="pt-BR" sz="3200" b="1" dirty="0"/>
              <a:t>“ A  História  Oficial, contada pela classe hegemônica, tem relegado aos </a:t>
            </a:r>
            <a:r>
              <a:rPr lang="pt-BR" sz="3200" b="1" dirty="0" err="1"/>
              <a:t>afro-descendentes</a:t>
            </a:r>
            <a:r>
              <a:rPr lang="pt-BR" sz="3200" b="1" dirty="0"/>
              <a:t> o lugar secundário de colaboradores</a:t>
            </a:r>
            <a:r>
              <a:rPr lang="pt-BR" sz="2000" b="1" dirty="0"/>
              <a:t>” </a:t>
            </a:r>
            <a:r>
              <a:rPr lang="pt-BR" sz="2400" b="1" dirty="0"/>
              <a:t>(JESUS, 2003, p. 151).</a:t>
            </a:r>
            <a:br>
              <a:rPr lang="pt-BR" sz="2400" b="1" dirty="0"/>
            </a:br>
            <a:br>
              <a:rPr lang="pt-BR" sz="2400" b="1" dirty="0"/>
            </a:br>
            <a:br>
              <a:rPr lang="pt-BR" sz="1800" b="1" u="sng" dirty="0"/>
            </a:br>
            <a:br>
              <a:rPr lang="pt-BR" sz="1800" b="1" u="sng" dirty="0"/>
            </a:br>
            <a:r>
              <a:rPr lang="pt-BR" sz="2800" b="1" dirty="0"/>
              <a:t>A História Oral permite o registro e a preservação </a:t>
            </a:r>
            <a:r>
              <a:rPr lang="pt-BR" sz="2800" b="1" u="sng" dirty="0"/>
              <a:t>da memória coletiva de grupos sociais subalternos ou negligenciados </a:t>
            </a:r>
            <a:r>
              <a:rPr lang="pt-BR" sz="2800" b="1" dirty="0"/>
              <a:t>nos registros oficiais.</a:t>
            </a:r>
            <a:br>
              <a:rPr lang="pt-BR" sz="2800" b="1" dirty="0"/>
            </a:br>
            <a:r>
              <a:rPr lang="pt-BR" sz="2400" b="1" dirty="0">
                <a:solidFill>
                  <a:srgbClr val="FFFF00"/>
                </a:solidFill>
              </a:rPr>
              <a:t>Marieta Ferreira / Maurice </a:t>
            </a:r>
            <a:r>
              <a:rPr lang="pt-BR" sz="2400" b="1" dirty="0" err="1">
                <a:solidFill>
                  <a:srgbClr val="FFFF00"/>
                </a:solidFill>
              </a:rPr>
              <a:t>Halbwachs</a:t>
            </a:r>
            <a:br>
              <a:rPr lang="pt-BR" sz="2800" b="1" dirty="0"/>
            </a:br>
            <a:br>
              <a:rPr lang="pt-BR" sz="2800" b="1" u="sng" dirty="0"/>
            </a:br>
            <a:endParaRPr lang="pt-BR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43409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683</Words>
  <Application>Microsoft Office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Bell MT</vt:lpstr>
      <vt:lpstr>Calibri</vt:lpstr>
      <vt:lpstr>GlowVTI</vt:lpstr>
      <vt:lpstr>Indicações de textos </vt:lpstr>
      <vt:lpstr>MARIETA DE MORAES FERREIRA    Presidente da Associação brasileira de História Oral (1992-1994);   Coordenadora do Programa de História Oral do CPDOC (1992-1995);   Diretora executiva da Editora FGV   Membro do conselho editorial de diversas revistas nacionais e internacionais,  Atua principalmente nas seguintes áreas: historiografia, história oral, história política, história do Rio de Janeiro, ensino de História, entre outros.  Mais de 15 livros escritos   </vt:lpstr>
      <vt:lpstr>Faz uma reflexão teórica e metodológica sobre aspectos polêmicos da história oral.  História oral como ponte entre a história  e as demais ciências sociais do comportamento.    Relata a peculiaridade que existe  na história oral aproximando o historiador e os acontecimentos que analisa.   Fala da  definição e o status de história oral, seus usos e suas possibilidades metodológicas.  Publicado pela editora FGV 2006 .  8º edição hoje.    </vt:lpstr>
      <vt:lpstr>    </vt:lpstr>
      <vt:lpstr>VERENA ALBERTI  Historiadora, Mestre em Antropologia, Doutora em Teoria da Literatura (Alemanha); Pós-doutora em ensino de História (Londres)   Historiadora e coordenadora do Programa de História Oral do Centro de Pesquisa e Documentação de História Contemporânea do Brasil (CPDOC) da FGV/RJ. Presidente da Associação Brasileira de História Oral (ABHO) no biênio 2002-2004   Professora Adjunta da UERJ, na área de Métodos e Técnicas de Ensino de História.    </vt:lpstr>
      <vt:lpstr>Fala sobre a prática da história oral a partir de encontros \ entrevistas  que produziram resultados imprevistos e dados que, por razões variadas, provocaram estarrecimento e dúvida. o livro é endereçado a todos que se interessem por aprender mais sobre as  relações intersubjetivas que surgem durante as entrevistas. Publicado em 2022.   </vt:lpstr>
      <vt:lpstr>Fragmentos destacados  do textos </vt:lpstr>
      <vt:lpstr>CONCEITOS DE MEMÓRIA   “ [...] à memória e a imaginação são coisas indissociáveis na invocação e /ou reconstrução do passado,”( JESUS, 2003,. p.143).    “ Esse processo de reconstrução do passado reanima( dá alma nova)[...] tornando sempre novos os velhos pensamentos [...], aproximando espaços, ressignificando experiências,” Maurice Halbwachs   </vt:lpstr>
      <vt:lpstr>HUMANIZAÇÃO DA HISTÓRIA  “ A  História  Oficial, contada pela classe hegemônica, tem relegado aos afro-descendentes o lugar secundário de colaboradores” (JESUS, 2003, p. 151).    A História Oral permite o registro e a preservação da memória coletiva de grupos sociais subalternos ou negligenciados nos registros oficiais. Marieta Ferreira / Maurice Halbwachs  </vt:lpstr>
      <vt:lpstr>AMPLA DIVERSIDADE DE FONTES   “ [...]  todas as pessoas com quem conversamos enriquecem nossa experiência”. (PORTELLI, 1997, p. 17).     A História Oral permite a inclusão de múltiplas vozes e perspectivas na narrativa histórica, ampliando a compreensão e a percepção dos fatos. Mary del Priori   “ A lembrança é sempre fruto do processo coletivo”  Maurice Halbwachs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MARIETA DE MORAES FERREIRA  Coordenadora do Programa de História Oral do CPDOC (1992-1995);  Editora da Revista brasileira de História (2009-2013); Presidente da Associação brasileira de História Oral (1992-1994);  Presidente da International oral History Association (IOHA)  </dc:title>
  <dc:creator>ignez felix</dc:creator>
  <cp:lastModifiedBy>FERNANDA DE OLIVEIRA FELIX</cp:lastModifiedBy>
  <cp:revision>29</cp:revision>
  <dcterms:created xsi:type="dcterms:W3CDTF">2023-06-19T18:42:43Z</dcterms:created>
  <dcterms:modified xsi:type="dcterms:W3CDTF">2023-10-13T13:23:08Z</dcterms:modified>
</cp:coreProperties>
</file>