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
  </p:notesMasterIdLst>
  <p:sldIdLst>
    <p:sldId id="275" r:id="rId2"/>
    <p:sldId id="266" r:id="rId3"/>
    <p:sldId id="276" r:id="rId4"/>
    <p:sldId id="268" r:id="rId5"/>
    <p:sldId id="269" r:id="rId6"/>
    <p:sldId id="270" r:id="rId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AC071-560F-44F3-8871-2AAFD0818FC7}" type="datetimeFigureOut">
              <a:rPr lang="pt-BR" smtClean="0"/>
              <a:t>13/10/2023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42178-9E6A-491E-8941-328E4456FE71}" type="slidenum">
              <a:rPr lang="pt-BR" smtClean="0"/>
              <a:t>‹nº›</a:t>
            </a:fld>
            <a:endParaRPr lang="pt-BR"/>
          </a:p>
        </p:txBody>
      </p:sp>
    </p:spTree>
    <p:extLst>
      <p:ext uri="{BB962C8B-B14F-4D97-AF65-F5344CB8AC3E}">
        <p14:creationId xmlns:p14="http://schemas.microsoft.com/office/powerpoint/2010/main" val="190122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9542178-9E6A-491E-8941-328E4456FE71}" type="slidenum">
              <a:rPr lang="pt-BR" smtClean="0"/>
              <a:t>2</a:t>
            </a:fld>
            <a:endParaRPr lang="pt-BR"/>
          </a:p>
        </p:txBody>
      </p:sp>
    </p:spTree>
    <p:extLst>
      <p:ext uri="{BB962C8B-B14F-4D97-AF65-F5344CB8AC3E}">
        <p14:creationId xmlns:p14="http://schemas.microsoft.com/office/powerpoint/2010/main" val="129156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9542178-9E6A-491E-8941-328E4456FE71}" type="slidenum">
              <a:rPr lang="pt-BR" smtClean="0"/>
              <a:t>4</a:t>
            </a:fld>
            <a:endParaRPr lang="pt-BR"/>
          </a:p>
        </p:txBody>
      </p:sp>
    </p:spTree>
    <p:extLst>
      <p:ext uri="{BB962C8B-B14F-4D97-AF65-F5344CB8AC3E}">
        <p14:creationId xmlns:p14="http://schemas.microsoft.com/office/powerpoint/2010/main" val="49448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73747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306540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316009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342810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10/13/2023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90458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100800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277053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323643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277009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289975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10/13/2023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‹nº›</a:t>
            </a:fld>
            <a:endParaRPr lang="en-US"/>
          </a:p>
        </p:txBody>
      </p:sp>
    </p:spTree>
    <p:extLst>
      <p:ext uri="{BB962C8B-B14F-4D97-AF65-F5344CB8AC3E}">
        <p14:creationId xmlns:p14="http://schemas.microsoft.com/office/powerpoint/2010/main" val="180593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10/13/2023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‹nº›</a:t>
            </a:fld>
            <a:endParaRPr lang="en-US" sz="1000" dirty="0"/>
          </a:p>
        </p:txBody>
      </p:sp>
    </p:spTree>
    <p:extLst>
      <p:ext uri="{BB962C8B-B14F-4D97-AF65-F5344CB8AC3E}">
        <p14:creationId xmlns:p14="http://schemas.microsoft.com/office/powerpoint/2010/main" val="4271855250"/>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B1C24-C6B8-141B-4582-7CB977279015}"/>
              </a:ext>
            </a:extLst>
          </p:cNvPr>
          <p:cNvSpPr>
            <a:spLocks noGrp="1"/>
          </p:cNvSpPr>
          <p:nvPr>
            <p:ph type="ctrTitle"/>
          </p:nvPr>
        </p:nvSpPr>
        <p:spPr/>
        <p:txBody>
          <a:bodyPr>
            <a:normAutofit/>
          </a:bodyPr>
          <a:lstStyle/>
          <a:p>
            <a:r>
              <a:rPr lang="pt-BR" sz="6000" dirty="0"/>
              <a:t>INDICAÇÃO CINEMATOGRÁFICA</a:t>
            </a:r>
          </a:p>
        </p:txBody>
      </p:sp>
      <p:sp>
        <p:nvSpPr>
          <p:cNvPr id="3" name="Subtítulo 2">
            <a:extLst>
              <a:ext uri="{FF2B5EF4-FFF2-40B4-BE49-F238E27FC236}">
                <a16:creationId xmlns:a16="http://schemas.microsoft.com/office/drawing/2014/main" id="{B3F612B9-7513-25FC-A0D3-7095292419EB}"/>
              </a:ext>
            </a:extLst>
          </p:cNvPr>
          <p:cNvSpPr>
            <a:spLocks noGrp="1"/>
          </p:cNvSpPr>
          <p:nvPr>
            <p:ph type="subTitle" idx="1"/>
          </p:nvPr>
        </p:nvSpPr>
        <p:spPr/>
        <p:txBody>
          <a:bodyPr>
            <a:normAutofit/>
          </a:bodyPr>
          <a:lstStyle/>
          <a:p>
            <a:r>
              <a:rPr lang="pt-BR" sz="4000" b="1" dirty="0">
                <a:solidFill>
                  <a:srgbClr val="FFFF00"/>
                </a:solidFill>
              </a:rPr>
              <a:t>História oral</a:t>
            </a:r>
          </a:p>
        </p:txBody>
      </p:sp>
    </p:spTree>
    <p:extLst>
      <p:ext uri="{BB962C8B-B14F-4D97-AF65-F5344CB8AC3E}">
        <p14:creationId xmlns:p14="http://schemas.microsoft.com/office/powerpoint/2010/main" val="423965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ítulo 6">
            <a:extLst>
              <a:ext uri="{FF2B5EF4-FFF2-40B4-BE49-F238E27FC236}">
                <a16:creationId xmlns:a16="http://schemas.microsoft.com/office/drawing/2014/main" id="{9D4F737B-97A6-92CB-EB36-1743DCD5ED9A}"/>
              </a:ext>
            </a:extLst>
          </p:cNvPr>
          <p:cNvSpPr>
            <a:spLocks noGrp="1"/>
          </p:cNvSpPr>
          <p:nvPr>
            <p:ph type="ctrTitle"/>
          </p:nvPr>
        </p:nvSpPr>
        <p:spPr>
          <a:xfrm>
            <a:off x="5809457" y="4178517"/>
            <a:ext cx="6198659" cy="4259814"/>
          </a:xfrm>
        </p:spPr>
        <p:txBody>
          <a:bodyPr>
            <a:normAutofit fontScale="90000"/>
          </a:bodyPr>
          <a:lstStyle/>
          <a:p>
            <a:pPr algn="just"/>
            <a:r>
              <a:rPr lang="pt-BR" sz="2200" b="1" dirty="0">
                <a:cs typeface="Times New Roman" panose="02020603050405020304" pitchFamily="18" charset="0"/>
              </a:rPr>
              <a:t> MÚLTIPLAS VOZES AMPIANDO A COMPREENSÃO</a:t>
            </a:r>
            <a:br>
              <a:rPr lang="pt-BR" sz="2200" b="1" dirty="0">
                <a:cs typeface="Times New Roman" panose="02020603050405020304" pitchFamily="18" charset="0"/>
              </a:rPr>
            </a:br>
            <a:r>
              <a:rPr lang="pt-BR" sz="2200" b="1" dirty="0">
                <a:cs typeface="Times New Roman" panose="02020603050405020304" pitchFamily="18" charset="0"/>
              </a:rPr>
              <a:t>.</a:t>
            </a:r>
            <a:br>
              <a:rPr lang="pt-BR" sz="2200" b="1" dirty="0">
                <a:cs typeface="Times New Roman" panose="02020603050405020304" pitchFamily="18" charset="0"/>
              </a:rPr>
            </a:br>
            <a:br>
              <a:rPr lang="pt-BR" sz="2200" b="1" dirty="0">
                <a:cs typeface="Times New Roman" panose="02020603050405020304" pitchFamily="18" charset="0"/>
              </a:rPr>
            </a:br>
            <a:r>
              <a:rPr lang="pt-BR" sz="2200" b="1" dirty="0">
                <a:cs typeface="Times New Roman" panose="02020603050405020304" pitchFamily="18" charset="0"/>
              </a:rPr>
              <a:t>Essa história ocorre na França no séc. 14,  foi tão chocante na época que virou uma crônica. Ao ler essa crônica,  Eric </a:t>
            </a:r>
            <a:r>
              <a:rPr lang="pt-BR" sz="2200" b="1" dirty="0" err="1">
                <a:cs typeface="Times New Roman" panose="02020603050405020304" pitchFamily="18" charset="0"/>
              </a:rPr>
              <a:t>Jager</a:t>
            </a:r>
            <a:r>
              <a:rPr lang="pt-BR" sz="2200" b="1" dirty="0">
                <a:cs typeface="Times New Roman" panose="02020603050405020304" pitchFamily="18" charset="0"/>
              </a:rPr>
              <a:t> professor de História medieval  da universidade de Los Angeles (UCLA)  ficou intrigado pois havia   muitas lacunas e incompletudes na história. Assim ele faz uma busca pelas fontes documentais,  os  processos jurídicos da época  e principalmente </a:t>
            </a:r>
            <a:r>
              <a:rPr lang="pt-BR" sz="2200" b="1" i="1" dirty="0">
                <a:cs typeface="Times New Roman" panose="02020603050405020304" pitchFamily="18" charset="0"/>
              </a:rPr>
              <a:t>por fontes  de histórias contadas nas ruas de conhecimento oral popular dos moradores da cidade.</a:t>
            </a:r>
            <a:br>
              <a:rPr lang="pt-BR" sz="2200" b="1" i="1" dirty="0">
                <a:cs typeface="Times New Roman" panose="02020603050405020304" pitchFamily="18" charset="0"/>
              </a:rPr>
            </a:br>
            <a:br>
              <a:rPr lang="pt-BR" sz="2200" b="1" i="1" dirty="0">
                <a:cs typeface="Times New Roman" panose="02020603050405020304" pitchFamily="18" charset="0"/>
              </a:rPr>
            </a:br>
            <a:r>
              <a:rPr lang="pt-BR" sz="2200" b="1" dirty="0">
                <a:cs typeface="Times New Roman" panose="02020603050405020304" pitchFamily="18" charset="0"/>
              </a:rPr>
              <a:t>Com essas informações e principalmente com os relatos encontrados, ele redescobre uma nova história e escreve o livro chamado “O Ultimo Duelo: Uma história real de crime”, e que serviu de base para fazer o filme que  foi de grande sucesso nos EUA em 2021.</a:t>
            </a:r>
            <a:br>
              <a:rPr lang="pt-BR" sz="2200" b="1" dirty="0">
                <a:cs typeface="Times New Roman" panose="02020603050405020304" pitchFamily="18" charset="0"/>
              </a:rPr>
            </a:br>
            <a:br>
              <a:rPr lang="pt-BR" sz="2200" b="1" dirty="0">
                <a:cs typeface="Times New Roman" panose="02020603050405020304" pitchFamily="18" charset="0"/>
              </a:rPr>
            </a:br>
            <a:br>
              <a:rPr lang="pt-BR" sz="2200" b="1" dirty="0">
                <a:cs typeface="Times New Roman" panose="02020603050405020304" pitchFamily="18" charset="0"/>
              </a:rPr>
            </a:br>
            <a:r>
              <a:rPr lang="pt-BR" sz="2200" b="1" i="1" dirty="0">
                <a:cs typeface="Times New Roman" panose="02020603050405020304" pitchFamily="18" charset="0"/>
              </a:rPr>
              <a:t> A inclusão de múltiplas vozes e perspectivas ampliando a compreensão e a percepção dos fatos.</a:t>
            </a:r>
            <a:br>
              <a:rPr lang="pt-BR" sz="2200" b="1" dirty="0">
                <a:cs typeface="Times New Roman" panose="02020603050405020304" pitchFamily="18" charset="0"/>
              </a:rPr>
            </a:br>
            <a:br>
              <a:rPr lang="pt-BR" sz="4000" b="1" dirty="0">
                <a:cs typeface="Times New Roman" panose="02020603050405020304" pitchFamily="18" charset="0"/>
              </a:rPr>
            </a:br>
            <a:br>
              <a:rPr lang="pt-BR" sz="2200" b="1" dirty="0"/>
            </a:br>
            <a:br>
              <a:rPr lang="pt-BR" sz="2000" b="1" dirty="0"/>
            </a:br>
            <a:br>
              <a:rPr lang="pt-BR" sz="2000" b="1" dirty="0"/>
            </a:br>
            <a:endParaRPr lang="pt-BR" sz="2200" b="1" dirty="0"/>
          </a:p>
        </p:txBody>
      </p:sp>
      <p:grpSp>
        <p:nvGrpSpPr>
          <p:cNvPr id="105" name="Group 104">
            <a:extLst>
              <a:ext uri="{FF2B5EF4-FFF2-40B4-BE49-F238E27FC236}">
                <a16:creationId xmlns:a16="http://schemas.microsoft.com/office/drawing/2014/main" id="{4975C689-ED04-47EE-9DFA-90DE6B8245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1" y="3600"/>
            <a:ext cx="6854400" cy="6854400"/>
            <a:chOff x="0" y="3600"/>
            <a:chExt cx="6854400" cy="6854400"/>
          </a:xfrm>
        </p:grpSpPr>
        <p:sp>
          <p:nvSpPr>
            <p:cNvPr id="106" name="Oval 105">
              <a:extLst>
                <a:ext uri="{FF2B5EF4-FFF2-40B4-BE49-F238E27FC236}">
                  <a16:creationId xmlns:a16="http://schemas.microsoft.com/office/drawing/2014/main" id="{9C8B254F-50AE-43F6-B83F-91858F26EA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36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68631972-6BE5-4A14-B012-30A7DD1A808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 y="199202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477DF9FA-653C-4D65-B509-0B2450FBDB0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110" name="Freeform: Shape 109">
            <a:extLst>
              <a:ext uri="{FF2B5EF4-FFF2-40B4-BE49-F238E27FC236}">
                <a16:creationId xmlns:a16="http://schemas.microsoft.com/office/drawing/2014/main" id="{1361EC12-DCA7-4779-A44C-53CE7F7A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ítulo 6">
            <a:extLst>
              <a:ext uri="{FF2B5EF4-FFF2-40B4-BE49-F238E27FC236}">
                <a16:creationId xmlns:a16="http://schemas.microsoft.com/office/drawing/2014/main" id="{F8257BF7-2EE4-7DA0-4E1F-E6E5A3CEA983}"/>
              </a:ext>
            </a:extLst>
          </p:cNvPr>
          <p:cNvSpPr txBox="1">
            <a:spLocks/>
          </p:cNvSpPr>
          <p:nvPr/>
        </p:nvSpPr>
        <p:spPr>
          <a:xfrm>
            <a:off x="6428509" y="2594586"/>
            <a:ext cx="5995405" cy="42598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a:spcAft>
                <a:spcPts val="600"/>
              </a:spcAft>
            </a:pPr>
            <a:br>
              <a:rPr lang="pt-BR" sz="1600"/>
            </a:br>
            <a:endParaRPr lang="pt-BR" sz="1600"/>
          </a:p>
        </p:txBody>
      </p:sp>
      <p:pic>
        <p:nvPicPr>
          <p:cNvPr id="2" name="Imagem 1">
            <a:extLst>
              <a:ext uri="{FF2B5EF4-FFF2-40B4-BE49-F238E27FC236}">
                <a16:creationId xmlns:a16="http://schemas.microsoft.com/office/drawing/2014/main" id="{E18B18B2-50CF-07E4-F41D-692428859219}"/>
              </a:ext>
            </a:extLst>
          </p:cNvPr>
          <p:cNvPicPr>
            <a:picLocks noChangeAspect="1"/>
          </p:cNvPicPr>
          <p:nvPr/>
        </p:nvPicPr>
        <p:blipFill>
          <a:blip r:embed="rId3"/>
          <a:stretch>
            <a:fillRect/>
          </a:stretch>
        </p:blipFill>
        <p:spPr>
          <a:xfrm>
            <a:off x="480013" y="79213"/>
            <a:ext cx="4468876" cy="6699573"/>
          </a:xfrm>
          <a:prstGeom prst="rect">
            <a:avLst/>
          </a:prstGeom>
        </p:spPr>
      </p:pic>
    </p:spTree>
    <p:extLst>
      <p:ext uri="{BB962C8B-B14F-4D97-AF65-F5344CB8AC3E}">
        <p14:creationId xmlns:p14="http://schemas.microsoft.com/office/powerpoint/2010/main" val="371546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B48ED8-4497-1C26-7296-CA283B4B9B6F}"/>
              </a:ext>
            </a:extLst>
          </p:cNvPr>
          <p:cNvSpPr>
            <a:spLocks noGrp="1"/>
          </p:cNvSpPr>
          <p:nvPr>
            <p:ph type="ctrTitle"/>
          </p:nvPr>
        </p:nvSpPr>
        <p:spPr/>
        <p:txBody>
          <a:bodyPr>
            <a:normAutofit/>
          </a:bodyPr>
          <a:lstStyle/>
          <a:p>
            <a:pPr algn="ctr"/>
            <a:r>
              <a:rPr lang="pt-BR" sz="6000" dirty="0"/>
              <a:t>IMPORTÂNCIA DA HISTÓRIA ORAL NA SOCIEDADE</a:t>
            </a:r>
          </a:p>
        </p:txBody>
      </p:sp>
      <p:sp>
        <p:nvSpPr>
          <p:cNvPr id="3" name="Subtítulo 2">
            <a:extLst>
              <a:ext uri="{FF2B5EF4-FFF2-40B4-BE49-F238E27FC236}">
                <a16:creationId xmlns:a16="http://schemas.microsoft.com/office/drawing/2014/main" id="{DC636E01-B983-35DE-D95A-C56B5D11DCE4}"/>
              </a:ext>
            </a:extLst>
          </p:cNvPr>
          <p:cNvSpPr>
            <a:spLocks noGrp="1"/>
          </p:cNvSpPr>
          <p:nvPr>
            <p:ph type="subTitle" idx="1"/>
          </p:nvPr>
        </p:nvSpPr>
        <p:spPr/>
        <p:txBody>
          <a:bodyPr>
            <a:normAutofit/>
          </a:bodyPr>
          <a:lstStyle/>
          <a:p>
            <a:pPr algn="ctr"/>
            <a:r>
              <a:rPr lang="pt-BR" sz="2400" b="1" dirty="0">
                <a:solidFill>
                  <a:srgbClr val="FFFF00"/>
                </a:solidFill>
              </a:rPr>
              <a:t>ÁUDIOS QUE CONTAM A VERDADE DOS FATOS.</a:t>
            </a:r>
          </a:p>
        </p:txBody>
      </p:sp>
    </p:spTree>
    <p:extLst>
      <p:ext uri="{BB962C8B-B14F-4D97-AF65-F5344CB8AC3E}">
        <p14:creationId xmlns:p14="http://schemas.microsoft.com/office/powerpoint/2010/main" val="70285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D953654D-2DE7-47C0-929D-AB7AA86B9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18" name="Rectangle 117">
              <a:extLst>
                <a:ext uri="{FF2B5EF4-FFF2-40B4-BE49-F238E27FC236}">
                  <a16:creationId xmlns:a16="http://schemas.microsoft.com/office/drawing/2014/main" id="{1E69B149-9B54-4A24-9A3E-3FC8938DD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B268C13B-5F77-4FE7-8D32-D6D0B3BAC2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951C457C-C22E-494F-8DF9-BC7307F50B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120">
              <a:extLst>
                <a:ext uri="{FF2B5EF4-FFF2-40B4-BE49-F238E27FC236}">
                  <a16:creationId xmlns:a16="http://schemas.microsoft.com/office/drawing/2014/main" id="{EF623352-51EE-4BDA-9AC4-741C941B753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26" name="Rectangle 125">
                <a:extLst>
                  <a:ext uri="{FF2B5EF4-FFF2-40B4-BE49-F238E27FC236}">
                    <a16:creationId xmlns:a16="http://schemas.microsoft.com/office/drawing/2014/main" id="{D20748EA-D4C3-449D-9A8C-C10649245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6C9E4A8-E408-4E89-B532-F4D8D24A66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0ACEDC01-427F-40F5-8C70-7DD9B67EF70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24" name="Rectangle 123">
                <a:extLst>
                  <a:ext uri="{FF2B5EF4-FFF2-40B4-BE49-F238E27FC236}">
                    <a16:creationId xmlns:a16="http://schemas.microsoft.com/office/drawing/2014/main" id="{9A8D3263-9811-4BC9-860D-8BDBC7056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C8E607EE-7FC1-41AD-8ED1-BA38811F8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a:extLst>
                <a:ext uri="{FF2B5EF4-FFF2-40B4-BE49-F238E27FC236}">
                  <a16:creationId xmlns:a16="http://schemas.microsoft.com/office/drawing/2014/main" id="{58A0580E-6A58-41B1-91AB-A166721C40B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ectangle 128">
            <a:extLst>
              <a:ext uri="{FF2B5EF4-FFF2-40B4-BE49-F238E27FC236}">
                <a16:creationId xmlns:a16="http://schemas.microsoft.com/office/drawing/2014/main" id="{E1297267-64FC-46DE-88B8-E76DC4691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ítulo 6">
            <a:extLst>
              <a:ext uri="{FF2B5EF4-FFF2-40B4-BE49-F238E27FC236}">
                <a16:creationId xmlns:a16="http://schemas.microsoft.com/office/drawing/2014/main" id="{9D4F737B-97A6-92CB-EB36-1743DCD5ED9A}"/>
              </a:ext>
            </a:extLst>
          </p:cNvPr>
          <p:cNvSpPr>
            <a:spLocks noGrp="1"/>
          </p:cNvSpPr>
          <p:nvPr>
            <p:ph type="ctrTitle"/>
          </p:nvPr>
        </p:nvSpPr>
        <p:spPr>
          <a:xfrm>
            <a:off x="321521" y="3566744"/>
            <a:ext cx="4500561" cy="4259814"/>
          </a:xfrm>
        </p:spPr>
        <p:txBody>
          <a:bodyPr>
            <a:normAutofit fontScale="90000"/>
          </a:bodyPr>
          <a:lstStyle/>
          <a:p>
            <a:pPr algn="ctr"/>
            <a:r>
              <a:rPr lang="pt-BR" sz="2700" b="1" dirty="0">
                <a:cs typeface="Times New Roman" panose="02020603050405020304" pitchFamily="18" charset="0"/>
              </a:rPr>
              <a:t>MASSACRE DE CIVITELLA             </a:t>
            </a:r>
            <a:br>
              <a:rPr lang="pt-BR" sz="2200" b="1" dirty="0">
                <a:cs typeface="Times New Roman" panose="02020603050405020304" pitchFamily="18" charset="0"/>
              </a:rPr>
            </a:br>
            <a:r>
              <a:rPr lang="pt-BR" sz="2200" b="1" dirty="0">
                <a:cs typeface="Times New Roman" panose="02020603050405020304" pitchFamily="18" charset="0"/>
              </a:rPr>
              <a:t>( Toscana)</a:t>
            </a:r>
            <a:br>
              <a:rPr lang="pt-BR" sz="2200" dirty="0">
                <a:cs typeface="Times New Roman" panose="02020603050405020304" pitchFamily="18" charset="0"/>
              </a:rPr>
            </a:br>
            <a:br>
              <a:rPr lang="pt-BR" sz="2200" dirty="0">
                <a:cs typeface="Times New Roman" panose="02020603050405020304" pitchFamily="18" charset="0"/>
              </a:rPr>
            </a:br>
            <a:r>
              <a:rPr lang="pt-BR" sz="2200" b="1" dirty="0">
                <a:cs typeface="Times New Roman" panose="02020603050405020304" pitchFamily="18" charset="0"/>
              </a:rPr>
              <a:t>Em 29 de junho, as tropas  alemãs executaram 115 civis, todos homens, em </a:t>
            </a:r>
            <a:r>
              <a:rPr lang="pt-BR" sz="2200" b="1" dirty="0" err="1">
                <a:cs typeface="Times New Roman" panose="02020603050405020304" pitchFamily="18" charset="0"/>
              </a:rPr>
              <a:t>Civitella</a:t>
            </a:r>
            <a:r>
              <a:rPr lang="pt-BR" sz="2200" b="1" dirty="0">
                <a:cs typeface="Times New Roman" panose="02020603050405020304" pitchFamily="18" charset="0"/>
              </a:rPr>
              <a:t> Val </a:t>
            </a:r>
            <a:r>
              <a:rPr lang="pt-BR" sz="2200" b="1" dirty="0" err="1">
                <a:cs typeface="Times New Roman" panose="02020603050405020304" pitchFamily="18" charset="0"/>
              </a:rPr>
              <a:t>di</a:t>
            </a:r>
            <a:r>
              <a:rPr lang="pt-BR" sz="2200" b="1" dirty="0">
                <a:cs typeface="Times New Roman" panose="02020603050405020304" pitchFamily="18" charset="0"/>
              </a:rPr>
              <a:t> </a:t>
            </a:r>
            <a:r>
              <a:rPr lang="pt-BR" sz="2200" b="1" dirty="0" err="1">
                <a:cs typeface="Times New Roman" panose="02020603050405020304" pitchFamily="18" charset="0"/>
              </a:rPr>
              <a:t>Chiana</a:t>
            </a:r>
            <a:r>
              <a:rPr lang="pt-BR" sz="2200" b="1" dirty="0">
                <a:cs typeface="Times New Roman" panose="02020603050405020304" pitchFamily="18" charset="0"/>
              </a:rPr>
              <a:t>, uma cidadezinha montanhesa nas proximidades de Arezzo, na Toscana. </a:t>
            </a:r>
            <a:br>
              <a:rPr lang="pt-BR" sz="2200" b="1" dirty="0">
                <a:cs typeface="Times New Roman" panose="02020603050405020304" pitchFamily="18" charset="0"/>
              </a:rPr>
            </a:br>
            <a:br>
              <a:rPr lang="pt-BR" sz="2200" b="1" dirty="0">
                <a:cs typeface="Times New Roman" panose="02020603050405020304" pitchFamily="18" charset="0"/>
              </a:rPr>
            </a:br>
            <a:br>
              <a:rPr lang="pt-BR" sz="2200" b="1" dirty="0">
                <a:cs typeface="Times New Roman" panose="02020603050405020304" pitchFamily="18" charset="0"/>
              </a:rPr>
            </a:br>
            <a:r>
              <a:rPr lang="pt-BR" sz="2200" b="1" dirty="0">
                <a:cs typeface="Times New Roman" panose="02020603050405020304" pitchFamily="18" charset="0"/>
              </a:rPr>
              <a:t>Tudo indica que esses atos foram uma retaliação pelo assassinato de três soldados alemães que foram mortos por membros da Resistência, em </a:t>
            </a:r>
            <a:r>
              <a:rPr lang="pt-BR" sz="2200" b="1" dirty="0" err="1">
                <a:cs typeface="Times New Roman" panose="02020603050405020304" pitchFamily="18" charset="0"/>
              </a:rPr>
              <a:t>Civitella</a:t>
            </a:r>
            <a:r>
              <a:rPr lang="pt-BR" sz="2200" b="1" dirty="0">
                <a:cs typeface="Times New Roman" panose="02020603050405020304" pitchFamily="18" charset="0"/>
              </a:rPr>
              <a:t>.</a:t>
            </a:r>
            <a:br>
              <a:rPr lang="pt-BR" sz="2200" b="1" dirty="0">
                <a:cs typeface="Times New Roman" panose="02020603050405020304" pitchFamily="18" charset="0"/>
              </a:rPr>
            </a:br>
            <a:br>
              <a:rPr lang="pt-BR" sz="2200" b="1" dirty="0">
                <a:cs typeface="Times New Roman" panose="02020603050405020304" pitchFamily="18" charset="0"/>
              </a:rPr>
            </a:br>
            <a:br>
              <a:rPr lang="pt-BR" sz="2200" b="1" dirty="0"/>
            </a:br>
            <a:r>
              <a:rPr lang="pt-BR" sz="2200" b="1" u="sng" dirty="0"/>
              <a:t>Documentos oficiais:  </a:t>
            </a:r>
            <a:r>
              <a:rPr lang="pt-BR" sz="2200" b="1" dirty="0"/>
              <a:t>Comemora-se o dia da Resistência e as vítimas como mártires da liberdade.</a:t>
            </a:r>
            <a:br>
              <a:rPr lang="pt-BR" sz="2200" b="1" dirty="0"/>
            </a:br>
            <a:r>
              <a:rPr lang="pt-BR" sz="2200" b="1" u="sng" dirty="0"/>
              <a:t>Fala das sobreviventes: </a:t>
            </a:r>
            <a:r>
              <a:rPr lang="pt-BR" sz="2200" b="1" dirty="0"/>
              <a:t>É dia de luto, perdas pessoais e coletivas, um dia de massacre</a:t>
            </a:r>
            <a:br>
              <a:rPr lang="pt-BR" sz="2200" b="1" dirty="0"/>
            </a:br>
            <a:br>
              <a:rPr lang="pt-BR" sz="2200" b="1" dirty="0"/>
            </a:br>
            <a:br>
              <a:rPr lang="pt-BR" sz="2200" b="1" dirty="0"/>
            </a:br>
            <a:br>
              <a:rPr lang="pt-BR" sz="2200" b="1" dirty="0"/>
            </a:br>
            <a:endParaRPr lang="pt-BR" sz="2200" b="1" dirty="0"/>
          </a:p>
        </p:txBody>
      </p:sp>
      <p:pic>
        <p:nvPicPr>
          <p:cNvPr id="4" name="Imagem 3">
            <a:extLst>
              <a:ext uri="{FF2B5EF4-FFF2-40B4-BE49-F238E27FC236}">
                <a16:creationId xmlns:a16="http://schemas.microsoft.com/office/drawing/2014/main" id="{58DCB099-B360-FE21-509D-D486EFB0E4F0}"/>
              </a:ext>
            </a:extLst>
          </p:cNvPr>
          <p:cNvPicPr>
            <a:picLocks noChangeAspect="1"/>
          </p:cNvPicPr>
          <p:nvPr/>
        </p:nvPicPr>
        <p:blipFill rotWithShape="1">
          <a:blip r:embed="rId3"/>
          <a:srcRect r="6028"/>
          <a:stretch/>
        </p:blipFill>
        <p:spPr>
          <a:xfrm>
            <a:off x="5747424" y="10"/>
            <a:ext cx="6444576" cy="3428990"/>
          </a:xfrm>
          <a:prstGeom prst="rect">
            <a:avLst/>
          </a:prstGeom>
        </p:spPr>
      </p:pic>
      <p:pic>
        <p:nvPicPr>
          <p:cNvPr id="2" name="Imagem 1">
            <a:extLst>
              <a:ext uri="{FF2B5EF4-FFF2-40B4-BE49-F238E27FC236}">
                <a16:creationId xmlns:a16="http://schemas.microsoft.com/office/drawing/2014/main" id="{B2DC76E0-BA84-2382-284E-D851259B7A21}"/>
              </a:ext>
            </a:extLst>
          </p:cNvPr>
          <p:cNvPicPr>
            <a:picLocks noChangeAspect="1"/>
          </p:cNvPicPr>
          <p:nvPr/>
        </p:nvPicPr>
        <p:blipFill rotWithShape="1">
          <a:blip r:embed="rId4"/>
          <a:srcRect t="19940"/>
          <a:stretch/>
        </p:blipFill>
        <p:spPr>
          <a:xfrm>
            <a:off x="5748000" y="3427200"/>
            <a:ext cx="6444000" cy="3430800"/>
          </a:xfrm>
          <a:prstGeom prst="rect">
            <a:avLst/>
          </a:prstGeom>
        </p:spPr>
      </p:pic>
      <p:sp>
        <p:nvSpPr>
          <p:cNvPr id="10" name="Título 6">
            <a:extLst>
              <a:ext uri="{FF2B5EF4-FFF2-40B4-BE49-F238E27FC236}">
                <a16:creationId xmlns:a16="http://schemas.microsoft.com/office/drawing/2014/main" id="{F8257BF7-2EE4-7DA0-4E1F-E6E5A3CEA983}"/>
              </a:ext>
            </a:extLst>
          </p:cNvPr>
          <p:cNvSpPr txBox="1">
            <a:spLocks/>
          </p:cNvSpPr>
          <p:nvPr/>
        </p:nvSpPr>
        <p:spPr>
          <a:xfrm>
            <a:off x="6428509" y="2594586"/>
            <a:ext cx="5995405" cy="42598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8800" kern="1200">
                <a:solidFill>
                  <a:schemeClr val="tx1"/>
                </a:solidFill>
                <a:latin typeface="+mj-lt"/>
                <a:ea typeface="+mj-ea"/>
                <a:cs typeface="+mj-cs"/>
              </a:defRPr>
            </a:lvl1pPr>
          </a:lstStyle>
          <a:p>
            <a:pPr>
              <a:spcAft>
                <a:spcPts val="600"/>
              </a:spcAft>
            </a:pPr>
            <a:br>
              <a:rPr lang="pt-BR" sz="1600"/>
            </a:br>
            <a:endParaRPr lang="pt-BR" sz="1600"/>
          </a:p>
        </p:txBody>
      </p:sp>
    </p:spTree>
    <p:extLst>
      <p:ext uri="{BB962C8B-B14F-4D97-AF65-F5344CB8AC3E}">
        <p14:creationId xmlns:p14="http://schemas.microsoft.com/office/powerpoint/2010/main" val="320457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9D548-9528-BE01-F9A9-A8CD535D90DB}"/>
              </a:ext>
            </a:extLst>
          </p:cNvPr>
          <p:cNvSpPr>
            <a:spLocks noGrp="1"/>
          </p:cNvSpPr>
          <p:nvPr>
            <p:ph type="title"/>
          </p:nvPr>
        </p:nvSpPr>
        <p:spPr/>
        <p:txBody>
          <a:bodyPr>
            <a:normAutofit/>
          </a:bodyPr>
          <a:lstStyle/>
          <a:p>
            <a:pPr algn="ctr"/>
            <a:r>
              <a:rPr lang="pt-BR" sz="3100" b="1" dirty="0"/>
              <a:t>Memória coletiva de grupos sociais subalternos ou negligenciados </a:t>
            </a:r>
            <a:br>
              <a:rPr lang="pt-BR" sz="3100" b="1" dirty="0"/>
            </a:br>
            <a:br>
              <a:rPr lang="pt-BR" sz="3100" b="1" dirty="0"/>
            </a:br>
            <a:r>
              <a:rPr lang="pt-BR" sz="3100" b="1" dirty="0"/>
              <a:t>Viúvas:</a:t>
            </a:r>
            <a:br>
              <a:rPr lang="pt-BR" sz="3100" b="1" u="sng" dirty="0"/>
            </a:br>
            <a:br>
              <a:rPr lang="pt-BR" sz="3100" b="1" u="sng" dirty="0"/>
            </a:br>
            <a:r>
              <a:rPr lang="pt-BR" sz="2400" b="1" dirty="0"/>
              <a:t>“</a:t>
            </a:r>
            <a:r>
              <a:rPr lang="pt-BR" sz="2400" b="1" i="1" dirty="0"/>
              <a:t>Ouvi fortes estampidos, batidas nas portas com mosquetes e ordens bruscas. De repente nossa porta foi sacudida por violentas batidas. Fui abri-la e dois alemães entraram na casa corri rifles abaixados; inspecionaram cada cômodo e ordenaram que saíssemos. Em meio a estampidos de tiros e gritos comecei a andar, deixando o povoado acompanhada de meus filhos. Deparei-me com uni espetáculo chocante! Muitos homens Já eram apenas corpos, banhados no próprio sangue; as casas ardiam em chamas, mulheres e crianças seminuas saíam das casas empurradas pelos alemães. Refugiamo-nos na mata, com outras mulheres cujos maridos, irmãos ou pais haviam sido mortos” </a:t>
            </a:r>
            <a:br>
              <a:rPr lang="pt-BR" sz="2400" b="1" i="1" dirty="0"/>
            </a:br>
            <a:r>
              <a:rPr lang="pt-BR" sz="2400" dirty="0"/>
              <a:t>(Arma </a:t>
            </a:r>
            <a:r>
              <a:rPr lang="pt-BR" sz="2400" dirty="0" err="1"/>
              <a:t>Cetoloni</a:t>
            </a:r>
            <a:r>
              <a:rPr lang="pt-BR" sz="2400" dirty="0"/>
              <a:t>, viúva </a:t>
            </a:r>
            <a:r>
              <a:rPr lang="pt-BR" sz="2400" dirty="0" err="1"/>
              <a:t>Caldelli</a:t>
            </a:r>
            <a:r>
              <a:rPr lang="pt-BR" sz="2400" dirty="0"/>
              <a:t>)</a:t>
            </a:r>
            <a:endParaRPr lang="pt-BR" sz="6000" b="1" dirty="0"/>
          </a:p>
        </p:txBody>
      </p:sp>
    </p:spTree>
    <p:extLst>
      <p:ext uri="{BB962C8B-B14F-4D97-AF65-F5344CB8AC3E}">
        <p14:creationId xmlns:p14="http://schemas.microsoft.com/office/powerpoint/2010/main" val="63766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9D548-9528-BE01-F9A9-A8CD535D90DB}"/>
              </a:ext>
            </a:extLst>
          </p:cNvPr>
          <p:cNvSpPr>
            <a:spLocks noGrp="1"/>
          </p:cNvSpPr>
          <p:nvPr>
            <p:ph type="title"/>
          </p:nvPr>
        </p:nvSpPr>
        <p:spPr/>
        <p:txBody>
          <a:bodyPr>
            <a:normAutofit fontScale="90000"/>
          </a:bodyPr>
          <a:lstStyle/>
          <a:p>
            <a:pPr algn="ctr"/>
            <a:br>
              <a:rPr lang="pt-BR" sz="3100" b="1" u="sng" dirty="0"/>
            </a:br>
            <a:br>
              <a:rPr lang="pt-BR" sz="3600" b="1" u="sng" dirty="0"/>
            </a:br>
            <a:r>
              <a:rPr lang="pt-BR" sz="3100" i="1" dirty="0"/>
              <a:t>“ No dia seguinte, com outras mulheres, voltamos ao povoado à procura de nossos maridos. Ao chegarmos à praça, onde estavam todos os chapéus e o sangue, entre choros e gritos, encontramos nossos amados dentro das casas, num estado terrível, todos atingidos na cabeça. Nós, mulheres, não sei de onde nos veio a coragem para fazer tudo isso, carregamos os mortos para a igreja, todas juntas, ajudando umas às outras. . No dia seguinte, criamos coragem novamente e retornamos ao povoado, onde juntas, ainda nos ajudando umas às outras, construímos caixões, colocamos os mortos dentro e os levamos em carroças até o cemitério. Ali abrimos as covas, baixamos os caixões e os cobrimos de terra ” </a:t>
            </a:r>
            <a:br>
              <a:rPr lang="pt-BR" sz="2700" i="1" dirty="0"/>
            </a:br>
            <a:br>
              <a:rPr lang="pt-BR" sz="2400" i="1" dirty="0"/>
            </a:br>
            <a:r>
              <a:rPr lang="pt-BR" sz="2400" i="1" dirty="0"/>
              <a:t>(Lucia Tippi, viúva </a:t>
            </a:r>
            <a:r>
              <a:rPr lang="pt-BR" sz="2400" i="1" dirty="0" err="1"/>
              <a:t>Falsetti</a:t>
            </a:r>
            <a:r>
              <a:rPr lang="pt-BR" sz="2400" i="1" dirty="0"/>
              <a:t>,)</a:t>
            </a:r>
            <a:br>
              <a:rPr lang="pt-BR" sz="2400" i="1" dirty="0"/>
            </a:br>
            <a:br>
              <a:rPr lang="pt-BR" sz="2400" i="1" dirty="0"/>
            </a:br>
            <a:r>
              <a:rPr lang="pt-BR" sz="2400" i="1" dirty="0"/>
              <a:t>Historial Oral Testemunhal </a:t>
            </a:r>
            <a:br>
              <a:rPr lang="pt-BR" sz="2400" i="1" dirty="0"/>
            </a:br>
            <a:br>
              <a:rPr lang="pt-BR" sz="2400" i="1" dirty="0"/>
            </a:br>
            <a:endParaRPr lang="pt-BR" sz="6000" b="1" i="1" dirty="0"/>
          </a:p>
        </p:txBody>
      </p:sp>
    </p:spTree>
    <p:extLst>
      <p:ext uri="{BB962C8B-B14F-4D97-AF65-F5344CB8AC3E}">
        <p14:creationId xmlns:p14="http://schemas.microsoft.com/office/powerpoint/2010/main" val="3123529508"/>
      </p:ext>
    </p:extLst>
  </p:cSld>
  <p:clrMapOvr>
    <a:masterClrMapping/>
  </p:clrMapOvr>
</p:sld>
</file>

<file path=ppt/theme/theme1.xml><?xml version="1.0" encoding="utf-8"?>
<a:theme xmlns:a="http://schemas.openxmlformats.org/drawingml/2006/main" name="Glow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596</Words>
  <Application>Microsoft Office PowerPoint</Application>
  <PresentationFormat>Widescreen</PresentationFormat>
  <Paragraphs>12</Paragraphs>
  <Slides>6</Slides>
  <Notes>2</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6</vt:i4>
      </vt:variant>
    </vt:vector>
  </HeadingPairs>
  <TitlesOfParts>
    <vt:vector size="11" baseType="lpstr">
      <vt:lpstr>Arial</vt:lpstr>
      <vt:lpstr>Avenir Next LT Pro</vt:lpstr>
      <vt:lpstr>Bell MT</vt:lpstr>
      <vt:lpstr>Calibri</vt:lpstr>
      <vt:lpstr>GlowVTI</vt:lpstr>
      <vt:lpstr>INDICAÇÃO CINEMATOGRÁFICA</vt:lpstr>
      <vt:lpstr> MÚLTIPLAS VOZES AMPIANDO A COMPREENSÃO .  Essa história ocorre na França no séc. 14,  foi tão chocante na época que virou uma crônica. Ao ler essa crônica,  Eric Jager professor de História medieval  da universidade de Los Angeles (UCLA)  ficou intrigado pois havia   muitas lacunas e incompletudes na história. Assim ele faz uma busca pelas fontes documentais,  os  processos jurídicos da época  e principalmente por fontes  de histórias contadas nas ruas de conhecimento oral popular dos moradores da cidade.  Com essas informações e principalmente com os relatos encontrados, ele redescobre uma nova história e escreve o livro chamado “O Ultimo Duelo: Uma história real de crime”, e que serviu de base para fazer o filme que  foi de grande sucesso nos EUA em 2021.    A inclusão de múltiplas vozes e perspectivas ampliando a compreensão e a percepção dos fatos.     </vt:lpstr>
      <vt:lpstr>IMPORTÂNCIA DA HISTÓRIA ORAL NA SOCIEDADE</vt:lpstr>
      <vt:lpstr>MASSACRE DE CIVITELLA              ( Toscana)  Em 29 de junho, as tropas  alemãs executaram 115 civis, todos homens, em Civitella Val di Chiana, uma cidadezinha montanhesa nas proximidades de Arezzo, na Toscana.    Tudo indica que esses atos foram uma retaliação pelo assassinato de três soldados alemães que foram mortos por membros da Resistência, em Civitella.   Documentos oficiais:  Comemora-se o dia da Resistência e as vítimas como mártires da liberdade. Fala das sobreviventes: É dia de luto, perdas pessoais e coletivas, um dia de massacre    </vt:lpstr>
      <vt:lpstr>Memória coletiva de grupos sociais subalternos ou negligenciados   Viúvas:  “Ouvi fortes estampidos, batidas nas portas com mosquetes e ordens bruscas. De repente nossa porta foi sacudida por violentas batidas. Fui abri-la e dois alemães entraram na casa corri rifles abaixados; inspecionaram cada cômodo e ordenaram que saíssemos. Em meio a estampidos de tiros e gritos comecei a andar, deixando o povoado acompanhada de meus filhos. Deparei-me com uni espetáculo chocante! Muitos homens Já eram apenas corpos, banhados no próprio sangue; as casas ardiam em chamas, mulheres e crianças seminuas saíam das casas empurradas pelos alemães. Refugiamo-nos na mata, com outras mulheres cujos maridos, irmãos ou pais haviam sido mortos”  (Arma Cetoloni, viúva Caldelli)</vt:lpstr>
      <vt:lpstr>  “ No dia seguinte, com outras mulheres, voltamos ao povoado à procura de nossos maridos. Ao chegarmos à praça, onde estavam todos os chapéus e o sangue, entre choros e gritos, encontramos nossos amados dentro das casas, num estado terrível, todos atingidos na cabeça. Nós, mulheres, não sei de onde nos veio a coragem para fazer tudo isso, carregamos os mortos para a igreja, todas juntas, ajudando umas às outras. . No dia seguinte, criamos coragem novamente e retornamos ao povoado, onde juntas, ainda nos ajudando umas às outras, construímos caixões, colocamos os mortos dentro e os levamos em carroças até o cemitério. Ali abrimos as covas, baixamos os caixões e os cobrimos de terra ”   (Lucia Tippi, viúva Falsetti,)  Historial Oral Testemunhal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MARIETA DE MORAES FERREIRA  Coordenadora do Programa de História Oral do CPDOC (1992-1995);  Editora da Revista brasileira de História (2009-2013); Presidente da Associação brasileira de História Oral (1992-1994);  Presidente da International oral History Association (IOHA)  </dc:title>
  <dc:creator>ignez felix</dc:creator>
  <cp:lastModifiedBy>FERNANDA DE OLIVEIRA FELIX</cp:lastModifiedBy>
  <cp:revision>29</cp:revision>
  <dcterms:created xsi:type="dcterms:W3CDTF">2023-06-19T18:42:43Z</dcterms:created>
  <dcterms:modified xsi:type="dcterms:W3CDTF">2023-10-13T13:24:32Z</dcterms:modified>
</cp:coreProperties>
</file>